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26"/>
  </p:notesMasterIdLst>
  <p:handoutMasterIdLst>
    <p:handoutMasterId r:id="rId27"/>
  </p:handoutMasterIdLst>
  <p:sldIdLst>
    <p:sldId id="256" r:id="rId2"/>
    <p:sldId id="318" r:id="rId3"/>
    <p:sldId id="300" r:id="rId4"/>
    <p:sldId id="311" r:id="rId5"/>
    <p:sldId id="309" r:id="rId6"/>
    <p:sldId id="306" r:id="rId7"/>
    <p:sldId id="307" r:id="rId8"/>
    <p:sldId id="310" r:id="rId9"/>
    <p:sldId id="302" r:id="rId10"/>
    <p:sldId id="319" r:id="rId11"/>
    <p:sldId id="320" r:id="rId12"/>
    <p:sldId id="317" r:id="rId13"/>
    <p:sldId id="312" r:id="rId14"/>
    <p:sldId id="308" r:id="rId15"/>
    <p:sldId id="301" r:id="rId16"/>
    <p:sldId id="313" r:id="rId17"/>
    <p:sldId id="314" r:id="rId18"/>
    <p:sldId id="303" r:id="rId19"/>
    <p:sldId id="315" r:id="rId20"/>
    <p:sldId id="268" r:id="rId21"/>
    <p:sldId id="296" r:id="rId22"/>
    <p:sldId id="295" r:id="rId23"/>
    <p:sldId id="269" r:id="rId24"/>
    <p:sldId id="257" r:id="rId25"/>
  </p:sldIdLst>
  <p:sldSz cx="12192000" cy="6858000"/>
  <p:notesSz cx="7315200" cy="9601200"/>
  <p:embeddedFontLst>
    <p:embeddedFont>
      <p:font typeface="Arial Narrow" panose="020B0606020202030204" pitchFamily="34" charset="0"/>
      <p:regular r:id="rId28"/>
      <p:bold r:id="rId29"/>
      <p:italic r:id="rId30"/>
      <p:boldItalic r:id="rId31"/>
    </p:embeddedFont>
    <p:embeddedFont>
      <p:font typeface="Open Sans ExtraBold" panose="020B0604020202020204" charset="0"/>
      <p:bold r:id="rId32"/>
      <p:boldItalic r:id="rId33"/>
    </p:embeddedFont>
    <p:embeddedFont>
      <p:font typeface="Roboto Light" panose="020B0604020202020204" charset="0"/>
      <p:regular r:id="rId34"/>
      <p:italic r:id="rId35"/>
    </p:embeddedFont>
    <p:embeddedFont>
      <p:font typeface="Open Sans" panose="020B0606030504020204" pitchFamily="34" charset="0"/>
      <p:regular r:id="rId36"/>
      <p:bold r:id="rId37"/>
      <p:italic r:id="rId38"/>
      <p:boldItalic r:id="rId39"/>
    </p:embeddedFont>
    <p:embeddedFont>
      <p:font typeface="Open Sans" panose="020B0606030504020204" pitchFamily="34" charset="0"/>
      <p:regular r:id="rId36"/>
      <p:bold r:id="rId37"/>
      <p:italic r:id="rId38"/>
      <p:boldItalic r:id="rId39"/>
    </p:embeddedFont>
    <p:embeddedFont>
      <p:font typeface="Roboto Medium" panose="020B0604020202020204" charset="0"/>
      <p:regular r:id="rId40"/>
      <p:italic r:id="rId41"/>
    </p:embeddedFont>
    <p:embeddedFont>
      <p:font typeface="Open Sans SemiBold" panose="020B0604020202020204" charset="0"/>
      <p:bold r:id="rId42"/>
      <p:boldItalic r:id="rId43"/>
    </p:embeddedFont>
    <p:embeddedFont>
      <p:font typeface="SimSun" panose="02010600030101010101" pitchFamily="2" charset="-122"/>
      <p:regular r:id="rId44"/>
    </p:embeddedFont>
    <p:embeddedFont>
      <p:font typeface="Calibri" panose="020F0502020204030204" pitchFamily="34" charset="0"/>
      <p:regular r:id="rId45"/>
      <p:bold r:id="rId46"/>
      <p:italic r:id="rId47"/>
      <p:boldItalic r:id="rId48"/>
    </p:embeddedFont>
    <p:embeddedFont>
      <p:font typeface="Open Sans Light" panose="020B0604020202020204" charset="0"/>
      <p:regular r:id="rId49"/>
      <p:italic r:id="rId50"/>
    </p:embeddedFont>
    <p:embeddedFont>
      <p:font typeface="Roboto Thin" panose="020B0604020202020204" charset="0"/>
      <p:regular r:id="rId51"/>
      <p:italic r:id="rId52"/>
    </p:embeddedFont>
    <p:embeddedFont>
      <p:font typeface="Roboto" panose="020B0604020202020204" charset="0"/>
      <p:regular r:id="rId53"/>
      <p:bold r:id="rId54"/>
      <p:italic r:id="rId55"/>
      <p:boldItalic r:id="rId56"/>
    </p:embeddedFont>
    <p:embeddedFont>
      <p:font typeface="Roboto Black" panose="020B0604020202020204" charset="0"/>
      <p:bold r:id="rId57"/>
      <p:boldItalic r:id="rId58"/>
    </p:embeddedFont>
  </p:embeddedFont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9898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Helle Formatvorlage 3 - Akz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3B4B98B0-60AC-42C2-AFA5-B58CD77FA1E5}" styleName="Helle Formatvorlage 1 - Akz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76162" autoAdjust="0"/>
  </p:normalViewPr>
  <p:slideViewPr>
    <p:cSldViewPr snapToGrid="0">
      <p:cViewPr varScale="1">
        <p:scale>
          <a:sx n="85" d="100"/>
          <a:sy n="85" d="100"/>
        </p:scale>
        <p:origin x="930" y="96"/>
      </p:cViewPr>
      <p:guideLst/>
    </p:cSldViewPr>
  </p:slideViewPr>
  <p:outlineViewPr>
    <p:cViewPr>
      <p:scale>
        <a:sx n="33" d="100"/>
        <a:sy n="33" d="100"/>
      </p:scale>
      <p:origin x="0" y="-7152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1" d="100"/>
          <a:sy n="81" d="100"/>
        </p:scale>
        <p:origin x="3996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font" Target="fonts/font12.fntdata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42" Type="http://schemas.openxmlformats.org/officeDocument/2006/relationships/font" Target="fonts/font15.fntdata"/><Relationship Id="rId47" Type="http://schemas.openxmlformats.org/officeDocument/2006/relationships/font" Target="fonts/font20.fntdata"/><Relationship Id="rId50" Type="http://schemas.openxmlformats.org/officeDocument/2006/relationships/font" Target="fonts/font23.fntdata"/><Relationship Id="rId55" Type="http://schemas.openxmlformats.org/officeDocument/2006/relationships/font" Target="fonts/font28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41" Type="http://schemas.openxmlformats.org/officeDocument/2006/relationships/font" Target="fonts/font14.fntdata"/><Relationship Id="rId54" Type="http://schemas.openxmlformats.org/officeDocument/2006/relationships/font" Target="fonts/font27.fntdata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font" Target="fonts/font13.fntdata"/><Relationship Id="rId45" Type="http://schemas.openxmlformats.org/officeDocument/2006/relationships/font" Target="fonts/font18.fntdata"/><Relationship Id="rId53" Type="http://schemas.openxmlformats.org/officeDocument/2006/relationships/font" Target="fonts/font26.fntdata"/><Relationship Id="rId58" Type="http://schemas.openxmlformats.org/officeDocument/2006/relationships/font" Target="fonts/font3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49" Type="http://schemas.openxmlformats.org/officeDocument/2006/relationships/font" Target="fonts/font22.fntdata"/><Relationship Id="rId57" Type="http://schemas.openxmlformats.org/officeDocument/2006/relationships/font" Target="fonts/font30.fntdata"/><Relationship Id="rId61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4" Type="http://schemas.openxmlformats.org/officeDocument/2006/relationships/font" Target="fonts/font17.fntdata"/><Relationship Id="rId52" Type="http://schemas.openxmlformats.org/officeDocument/2006/relationships/font" Target="fonts/font25.fntdata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font" Target="fonts/font16.fntdata"/><Relationship Id="rId48" Type="http://schemas.openxmlformats.org/officeDocument/2006/relationships/font" Target="fonts/font21.fntdata"/><Relationship Id="rId56" Type="http://schemas.openxmlformats.org/officeDocument/2006/relationships/font" Target="fonts/font29.fntdata"/><Relationship Id="rId8" Type="http://schemas.openxmlformats.org/officeDocument/2006/relationships/slide" Target="slides/slide7.xml"/><Relationship Id="rId51" Type="http://schemas.openxmlformats.org/officeDocument/2006/relationships/font" Target="fonts/font24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46" Type="http://schemas.openxmlformats.org/officeDocument/2006/relationships/font" Target="fonts/font19.fntdata"/><Relationship Id="rId5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1" y="2"/>
            <a:ext cx="3169920" cy="481728"/>
          </a:xfrm>
          <a:prstGeom prst="rect">
            <a:avLst/>
          </a:prstGeom>
        </p:spPr>
        <p:txBody>
          <a:bodyPr vert="horz" lIns="94898" tIns="47450" rIns="94898" bIns="4745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4143589" y="2"/>
            <a:ext cx="3169920" cy="481728"/>
          </a:xfrm>
          <a:prstGeom prst="rect">
            <a:avLst/>
          </a:prstGeom>
        </p:spPr>
        <p:txBody>
          <a:bodyPr vert="horz" lIns="94898" tIns="47450" rIns="94898" bIns="47450" rtlCol="0"/>
          <a:lstStyle>
            <a:lvl1pPr algn="r">
              <a:defRPr sz="1200"/>
            </a:lvl1pPr>
          </a:lstStyle>
          <a:p>
            <a:fld id="{EBD94B96-8552-40B9-913B-20377D992F5C}" type="datetimeFigureOut">
              <a:rPr lang="de-DE" smtClean="0"/>
              <a:t>09.04.2018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1" y="9119475"/>
            <a:ext cx="3169920" cy="481725"/>
          </a:xfrm>
          <a:prstGeom prst="rect">
            <a:avLst/>
          </a:prstGeom>
        </p:spPr>
        <p:txBody>
          <a:bodyPr vert="horz" lIns="94898" tIns="47450" rIns="94898" bIns="4745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4143589" y="9119475"/>
            <a:ext cx="3169920" cy="481725"/>
          </a:xfrm>
          <a:prstGeom prst="rect">
            <a:avLst/>
          </a:prstGeom>
        </p:spPr>
        <p:txBody>
          <a:bodyPr vert="horz" lIns="94898" tIns="47450" rIns="94898" bIns="47450" rtlCol="0" anchor="b"/>
          <a:lstStyle>
            <a:lvl1pPr algn="r">
              <a:defRPr sz="1200"/>
            </a:lvl1pPr>
          </a:lstStyle>
          <a:p>
            <a:fld id="{6589564A-62A6-49B0-9CF1-E16DE2D231B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397818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1" y="2"/>
            <a:ext cx="3169920" cy="481728"/>
          </a:xfrm>
          <a:prstGeom prst="rect">
            <a:avLst/>
          </a:prstGeom>
        </p:spPr>
        <p:txBody>
          <a:bodyPr vert="horz" lIns="94898" tIns="47450" rIns="94898" bIns="47450" rtlCol="0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4143589" y="2"/>
            <a:ext cx="3169920" cy="481728"/>
          </a:xfrm>
          <a:prstGeom prst="rect">
            <a:avLst/>
          </a:prstGeom>
        </p:spPr>
        <p:txBody>
          <a:bodyPr vert="horz" lIns="94898" tIns="47450" rIns="94898" bIns="47450" rtlCol="0"/>
          <a:lstStyle>
            <a:lvl1pPr algn="r">
              <a:defRPr sz="1200"/>
            </a:lvl1pPr>
          </a:lstStyle>
          <a:p>
            <a:fld id="{B6345762-BA5C-4E36-BC6E-9500EBB53FD2}" type="datetimeFigureOut">
              <a:rPr lang="de-DE" smtClean="0"/>
              <a:t>09.04.2018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898" tIns="47450" rIns="94898" bIns="47450" rtlCol="0" anchor="ctr"/>
          <a:lstStyle/>
          <a:p>
            <a:endParaRPr lang="de-DE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731521" y="4620577"/>
            <a:ext cx="5852160" cy="3780473"/>
          </a:xfrm>
          <a:prstGeom prst="rect">
            <a:avLst/>
          </a:prstGeom>
        </p:spPr>
        <p:txBody>
          <a:bodyPr vert="horz" lIns="94898" tIns="47450" rIns="94898" bIns="47450" rtlCol="0"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1" y="9119475"/>
            <a:ext cx="3169920" cy="481725"/>
          </a:xfrm>
          <a:prstGeom prst="rect">
            <a:avLst/>
          </a:prstGeom>
        </p:spPr>
        <p:txBody>
          <a:bodyPr vert="horz" lIns="94898" tIns="47450" rIns="94898" bIns="47450" rtlCol="0" anchor="b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4143589" y="9119475"/>
            <a:ext cx="3169920" cy="481725"/>
          </a:xfrm>
          <a:prstGeom prst="rect">
            <a:avLst/>
          </a:prstGeom>
        </p:spPr>
        <p:txBody>
          <a:bodyPr vert="horz" lIns="94898" tIns="47450" rIns="94898" bIns="47450" rtlCol="0" anchor="b"/>
          <a:lstStyle>
            <a:lvl1pPr algn="r">
              <a:defRPr sz="1200"/>
            </a:lvl1pPr>
          </a:lstStyle>
          <a:p>
            <a:fld id="{52A842A6-927B-44C0-A0F3-4DC7CC6709B8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091763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A842A6-927B-44C0-A0F3-4DC7CC6709B8}" type="slidenum">
              <a:rPr lang="de-DE" smtClean="0"/>
              <a:t>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773060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A842A6-927B-44C0-A0F3-4DC7CC6709B8}" type="slidenum">
              <a:rPr lang="de-DE" smtClean="0"/>
              <a:t>23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863994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A842A6-927B-44C0-A0F3-4DC7CC6709B8}" type="slidenum">
              <a:rPr lang="de-DE" smtClean="0"/>
              <a:t>24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312049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Im Rahmen des</a:t>
            </a:r>
            <a:r>
              <a:rPr lang="de-DE" baseline="0" dirty="0" smtClean="0"/>
              <a:t> Projektes </a:t>
            </a:r>
            <a:r>
              <a:rPr lang="de-DE" baseline="0" dirty="0" err="1" smtClean="0"/>
              <a:t>OpenGeoEdu</a:t>
            </a:r>
            <a:r>
              <a:rPr lang="de-DE" baseline="0" dirty="0" smtClean="0"/>
              <a:t> beschäftigen wir uns mit der Erschließung von Offenen (Geo-) Daten für Forschung </a:t>
            </a:r>
            <a:r>
              <a:rPr lang="de-DE" baseline="0" smtClean="0"/>
              <a:t>und Lehre</a:t>
            </a:r>
            <a:endParaRPr lang="de-DE" baseline="0" dirty="0" smtClean="0"/>
          </a:p>
          <a:p>
            <a:r>
              <a:rPr lang="de-DE" baseline="0" dirty="0" smtClean="0"/>
              <a:t>und vermitteln den Umgang mit ihnen in offenen Onlinekursen.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A842A6-927B-44C0-A0F3-4DC7CC6709B8}" type="slidenum">
              <a:rPr lang="de-DE" smtClean="0"/>
              <a:t>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578990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(mögliche Ergänzungen)</a:t>
            </a:r>
          </a:p>
          <a:p>
            <a:pPr marL="296555" indent="-296555">
              <a:buFont typeface="Arial" panose="020B0604020202020204" pitchFamily="34" charset="0"/>
              <a:buChar char="•"/>
            </a:pPr>
            <a:r>
              <a:rPr lang="de-DE" dirty="0"/>
              <a:t>Daten sichten</a:t>
            </a:r>
          </a:p>
          <a:p>
            <a:pPr marL="296555" indent="-296555">
              <a:buFont typeface="Arial" panose="020B0604020202020204" pitchFamily="34" charset="0"/>
              <a:buChar char="•"/>
            </a:pPr>
            <a:r>
              <a:rPr lang="de-DE" dirty="0"/>
              <a:t>Lizenz- und </a:t>
            </a:r>
            <a:r>
              <a:rPr lang="de-DE" dirty="0" err="1"/>
              <a:t>Nutzungdbedingungen</a:t>
            </a:r>
            <a:r>
              <a:rPr lang="de-DE" dirty="0"/>
              <a:t> klären</a:t>
            </a:r>
          </a:p>
          <a:p>
            <a:pPr marL="296555" indent="-296555">
              <a:buFont typeface="Arial" panose="020B0604020202020204" pitchFamily="34" charset="0"/>
              <a:buChar char="•"/>
            </a:pPr>
            <a:r>
              <a:rPr lang="de-DE" dirty="0"/>
              <a:t>Metadaten und Daten erkunden</a:t>
            </a:r>
          </a:p>
          <a:p>
            <a:pPr marL="296555" indent="-296555">
              <a:buFont typeface="Arial" panose="020B0604020202020204" pitchFamily="34" charset="0"/>
              <a:buChar char="•"/>
            </a:pPr>
            <a:r>
              <a:rPr lang="de-DE" dirty="0"/>
              <a:t>Datenqualität und -Einigung (Fitness-</a:t>
            </a:r>
            <a:r>
              <a:rPr lang="de-DE" dirty="0" err="1"/>
              <a:t>for</a:t>
            </a:r>
            <a:r>
              <a:rPr lang="de-DE" dirty="0"/>
              <a:t>-</a:t>
            </a:r>
            <a:r>
              <a:rPr lang="de-DE" dirty="0" err="1"/>
              <a:t>use</a:t>
            </a:r>
            <a:r>
              <a:rPr lang="de-DE" dirty="0"/>
              <a:t>) beurteilen</a:t>
            </a:r>
          </a:p>
          <a:p>
            <a:pPr marL="296555" indent="-296555">
              <a:buFont typeface="Arial" panose="020B0604020202020204" pitchFamily="34" charset="0"/>
              <a:buChar char="•"/>
            </a:pPr>
            <a:endParaRPr lang="de-DE" dirty="0"/>
          </a:p>
          <a:p>
            <a:r>
              <a:rPr lang="de-DE" dirty="0"/>
              <a:t>Wie kann man sich diesen Problemstellungen systematisch annähern?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A842A6-927B-44C0-A0F3-4DC7CC6709B8}" type="slidenum">
              <a:rPr lang="de-DE" smtClean="0"/>
              <a:t>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317079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Geofachdaten</a:t>
            </a:r>
          </a:p>
          <a:p>
            <a:r>
              <a:rPr lang="de-DE" dirty="0" smtClean="0"/>
              <a:t>(offene Datenlizenzen für Geobasisdaten</a:t>
            </a:r>
            <a:r>
              <a:rPr lang="de-DE" baseline="0" dirty="0" smtClean="0"/>
              <a:t> </a:t>
            </a:r>
            <a:r>
              <a:rPr lang="de-DE" dirty="0" smtClean="0"/>
              <a:t>in</a:t>
            </a:r>
            <a:r>
              <a:rPr lang="de-DE" baseline="0" dirty="0" smtClean="0"/>
              <a:t> </a:t>
            </a:r>
            <a:r>
              <a:rPr lang="de-DE" dirty="0" smtClean="0"/>
              <a:t>NRW, Thüringen, Rheinland-Pfalz, Berlin, Hamburg)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A842A6-927B-44C0-A0F3-4DC7CC6709B8}" type="slidenum">
              <a:rPr lang="de-DE" smtClean="0"/>
              <a:t>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735105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A842A6-927B-44C0-A0F3-4DC7CC6709B8}" type="slidenum">
              <a:rPr lang="de-DE" smtClean="0"/>
              <a:t>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595820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A842A6-927B-44C0-A0F3-4DC7CC6709B8}" type="slidenum">
              <a:rPr lang="de-DE" smtClean="0"/>
              <a:t>15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416612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A842A6-927B-44C0-A0F3-4DC7CC6709B8}" type="slidenum">
              <a:rPr lang="de-DE" smtClean="0"/>
              <a:t>16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148348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48979">
              <a:defRPr/>
            </a:pPr>
            <a:r>
              <a:rPr lang="de-DE" dirty="0" smtClean="0"/>
              <a:t>OpenGeoEdu ist ein vom Bundesministerium für Verkehr und Digitale Infrastruktur im Rahmen des Modernitätsfonds</a:t>
            </a:r>
            <a:r>
              <a:rPr lang="de-DE" baseline="0" dirty="0" smtClean="0"/>
              <a:t> gefördertes Verbundprojekt unter Führung der Professur für Geodäsie und Geoinformatik an der Universität Rostock.</a:t>
            </a:r>
            <a:endParaRPr lang="de-DE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A842A6-927B-44C0-A0F3-4DC7CC6709B8}" type="slidenum">
              <a:rPr lang="de-DE" smtClean="0"/>
              <a:t>20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938673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A842A6-927B-44C0-A0F3-4DC7CC6709B8}" type="slidenum">
              <a:rPr lang="de-DE" smtClean="0"/>
              <a:t>21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195419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auf.uni-rostock.de/professuren/a-g/geodaesie-und-geoinformatik/" TargetMode="External"/><Relationship Id="rId3" Type="http://schemas.openxmlformats.org/officeDocument/2006/relationships/image" Target="../media/image5.jpeg"/><Relationship Id="rId7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www.dbfz.de/" TargetMode="External"/><Relationship Id="rId5" Type="http://schemas.openxmlformats.org/officeDocument/2006/relationships/image" Target="../media/image6.png"/><Relationship Id="rId10" Type="http://schemas.openxmlformats.org/officeDocument/2006/relationships/image" Target="../media/image9.png"/><Relationship Id="rId4" Type="http://schemas.openxmlformats.org/officeDocument/2006/relationships/hyperlink" Target="https://www.ioer.de/" TargetMode="External"/><Relationship Id="rId9" Type="http://schemas.openxmlformats.org/officeDocument/2006/relationships/image" Target="../media/image8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479980" y="1729946"/>
            <a:ext cx="11232041" cy="2823003"/>
          </a:xfrm>
        </p:spPr>
        <p:txBody>
          <a:bodyPr anchor="ctr"/>
          <a:lstStyle>
            <a:lvl1pPr algn="ctr">
              <a:defRPr sz="6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260035" y="4615023"/>
            <a:ext cx="9671930" cy="1655762"/>
          </a:xfrm>
        </p:spPr>
        <p:txBody>
          <a:bodyPr/>
          <a:lstStyle>
            <a:lvl1pPr marL="0" indent="0" algn="ctr">
              <a:buNone/>
              <a:defRPr sz="2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smtClean="0"/>
              <a:t>Formatvorlage des Untertitelmasters durch Klicken bearbeiten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459335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40038" y="1771650"/>
            <a:ext cx="5448935" cy="8286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342688" y="2711807"/>
            <a:ext cx="5440984" cy="3684588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26360" y="2703850"/>
            <a:ext cx="5722951" cy="3684588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7" name="Textplatzhalter 2"/>
          <p:cNvSpPr>
            <a:spLocks noGrp="1"/>
          </p:cNvSpPr>
          <p:nvPr>
            <p:ph type="body" idx="10"/>
          </p:nvPr>
        </p:nvSpPr>
        <p:spPr>
          <a:xfrm>
            <a:off x="6129011" y="1782931"/>
            <a:ext cx="5722951" cy="8286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8" name="Titelplatzhalter 1"/>
          <p:cNvSpPr>
            <a:spLocks noGrp="1"/>
          </p:cNvSpPr>
          <p:nvPr>
            <p:ph type="title"/>
          </p:nvPr>
        </p:nvSpPr>
        <p:spPr>
          <a:xfrm>
            <a:off x="554804" y="359062"/>
            <a:ext cx="9875736" cy="1168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851571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136537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79277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579805"/>
            <a:ext cx="1921897" cy="5811838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575811" y="587768"/>
            <a:ext cx="7734300" cy="5811838"/>
          </a:xfrm>
        </p:spPr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8213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olie für vie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24417" y="398422"/>
            <a:ext cx="11089216" cy="4016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de-DE" dirty="0" smtClean="0"/>
          </a:p>
        </p:txBody>
      </p:sp>
      <p:sp>
        <p:nvSpPr>
          <p:cNvPr id="9" name="Textplatzhalter 3"/>
          <p:cNvSpPr>
            <a:spLocks noGrp="1"/>
          </p:cNvSpPr>
          <p:nvPr>
            <p:ph type="body" sz="half" idx="10" hasCustomPrompt="1"/>
          </p:nvPr>
        </p:nvSpPr>
        <p:spPr>
          <a:xfrm>
            <a:off x="624417" y="909603"/>
            <a:ext cx="11089216" cy="36513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800" b="1">
                <a:latin typeface="Arial Narrow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dirty="0" smtClean="0"/>
              <a:t>Musterfließtextheadline</a:t>
            </a:r>
          </a:p>
        </p:txBody>
      </p:sp>
      <p:sp>
        <p:nvSpPr>
          <p:cNvPr id="19" name="Textplatzhalter 3"/>
          <p:cNvSpPr>
            <a:spLocks noGrp="1"/>
          </p:cNvSpPr>
          <p:nvPr>
            <p:ph type="body" sz="half" idx="13" hasCustomPrompt="1"/>
          </p:nvPr>
        </p:nvSpPr>
        <p:spPr>
          <a:xfrm>
            <a:off x="624417" y="1268413"/>
            <a:ext cx="11089216" cy="4899062"/>
          </a:xfrm>
          <a:prstGeom prst="rect">
            <a:avLst/>
          </a:prstGeom>
        </p:spPr>
        <p:txBody>
          <a:bodyPr lIns="0" rIns="0"/>
          <a:lstStyle>
            <a:lvl1pPr marL="0" indent="0">
              <a:buNone/>
              <a:defRPr sz="1800">
                <a:latin typeface="+mn-l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dirty="0" smtClean="0"/>
              <a:t>Textmasterformate durch Klicken bearbeiten ---nur für viel Text---</a:t>
            </a:r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4"/>
          </p:nvPr>
        </p:nvSpPr>
        <p:spPr>
          <a:xfrm>
            <a:off x="3905221" y="6411957"/>
            <a:ext cx="924996" cy="266700"/>
          </a:xfrm>
          <a:prstGeom prst="rect">
            <a:avLst/>
          </a:prstGeom>
        </p:spPr>
        <p:txBody>
          <a:bodyPr/>
          <a:lstStyle/>
          <a:p>
            <a:fld id="{517DBAA2-AAEF-4307-A49F-77ABC68DDB6B}" type="datetime1">
              <a:rPr lang="de-DE" smtClean="0"/>
              <a:pPr/>
              <a:t>09.04.2018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519113" indent="-519113" algn="l">
              <a:tabLst>
                <a:tab pos="1071563" algn="l"/>
              </a:tabLst>
            </a:pPr>
            <a:r>
              <a:rPr lang="de-DE" smtClean="0"/>
              <a:t>©  2009  </a:t>
            </a:r>
            <a:r>
              <a:rPr lang="de-DE" b="1" smtClean="0"/>
              <a:t>UNIVERSITÄT ROSTOCK </a:t>
            </a:r>
            <a:r>
              <a:rPr lang="de-DE" smtClean="0"/>
              <a:t>|</a:t>
            </a:r>
            <a:r>
              <a:rPr lang="de-DE" b="1" smtClean="0"/>
              <a:t> </a:t>
            </a:r>
            <a:r>
              <a:rPr lang="de-DE" cap="all" smtClean="0"/>
              <a:t>Agrar- und Umweltwissenschaftliche 			     Fakultät</a:t>
            </a:r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6"/>
          </p:nvPr>
        </p:nvSpPr>
        <p:spPr>
          <a:xfrm>
            <a:off x="11061769" y="6402660"/>
            <a:ext cx="651864" cy="266700"/>
          </a:xfrm>
          <a:prstGeom prst="rect">
            <a:avLst/>
          </a:prstGeom>
        </p:spPr>
        <p:txBody>
          <a:bodyPr/>
          <a:lstStyle/>
          <a:p>
            <a:fld id="{CD75E278-B7A8-46AD-AE70-60A8FF4239F1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745803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56591" y="1709738"/>
            <a:ext cx="10790859" cy="2852737"/>
          </a:xfrm>
        </p:spPr>
        <p:txBody>
          <a:bodyPr anchor="ctr"/>
          <a:lstStyle>
            <a:lvl1pPr algn="ctr">
              <a:defRPr sz="4800"/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564543" y="4589463"/>
            <a:ext cx="10782907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012783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64543" y="1889233"/>
            <a:ext cx="10994500" cy="4480261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4" name="Titelplatzhalter 1"/>
          <p:cNvSpPr>
            <a:spLocks noGrp="1"/>
          </p:cNvSpPr>
          <p:nvPr>
            <p:ph type="title"/>
          </p:nvPr>
        </p:nvSpPr>
        <p:spPr>
          <a:xfrm>
            <a:off x="554804" y="359062"/>
            <a:ext cx="9875736" cy="1168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2" name="Fußzeilenplatzhalt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960722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54804" y="1663281"/>
            <a:ext cx="6586645" cy="480113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5" name="Textplatzhalter 3"/>
          <p:cNvSpPr>
            <a:spLocks noGrp="1"/>
          </p:cNvSpPr>
          <p:nvPr>
            <p:ph type="body" sz="half" idx="2"/>
          </p:nvPr>
        </p:nvSpPr>
        <p:spPr>
          <a:xfrm>
            <a:off x="7562983" y="2004387"/>
            <a:ext cx="4207482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8" name="Titelplatzhalter 1"/>
          <p:cNvSpPr>
            <a:spLocks noGrp="1"/>
          </p:cNvSpPr>
          <p:nvPr>
            <p:ph type="title"/>
          </p:nvPr>
        </p:nvSpPr>
        <p:spPr>
          <a:xfrm>
            <a:off x="554804" y="359062"/>
            <a:ext cx="9875736" cy="1168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2" name="Fußzeilenplatzhalt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131457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7489950" y="1966287"/>
            <a:ext cx="4207482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Bildplatzhalter 2"/>
          <p:cNvSpPr>
            <a:spLocks noGrp="1"/>
          </p:cNvSpPr>
          <p:nvPr>
            <p:ph type="pic" idx="1"/>
          </p:nvPr>
        </p:nvSpPr>
        <p:spPr>
          <a:xfrm>
            <a:off x="494569" y="1527462"/>
            <a:ext cx="6500812" cy="49241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 smtClean="0"/>
              <a:t>Bild durch Klicken auf Symbol hinzufügen</a:t>
            </a:r>
            <a:endParaRPr lang="de-DE" dirty="0"/>
          </a:p>
        </p:txBody>
      </p:sp>
      <p:sp>
        <p:nvSpPr>
          <p:cNvPr id="8" name="Titelplatzhalter 1"/>
          <p:cNvSpPr>
            <a:spLocks noGrp="1"/>
          </p:cNvSpPr>
          <p:nvPr>
            <p:ph type="title"/>
          </p:nvPr>
        </p:nvSpPr>
        <p:spPr>
          <a:xfrm>
            <a:off x="554804" y="359062"/>
            <a:ext cx="9875736" cy="1168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2" name="Fußzeilenplatzhalt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238824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605240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ßes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/>
          <p:cNvSpPr>
            <a:spLocks noGrp="1"/>
          </p:cNvSpPr>
          <p:nvPr>
            <p:ph type="pic" sz="quarter" idx="10"/>
          </p:nvPr>
        </p:nvSpPr>
        <p:spPr>
          <a:xfrm>
            <a:off x="0" y="182880"/>
            <a:ext cx="10502900" cy="6316980"/>
          </a:xfrm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de-DE"/>
          </a:p>
        </p:txBody>
      </p:sp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425698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lus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1"/>
          <p:cNvSpPr>
            <a:spLocks noGrp="1"/>
          </p:cNvSpPr>
          <p:nvPr>
            <p:ph type="title"/>
          </p:nvPr>
        </p:nvSpPr>
        <p:spPr>
          <a:xfrm>
            <a:off x="556591" y="1709739"/>
            <a:ext cx="10790859" cy="1872368"/>
          </a:xfrm>
        </p:spPr>
        <p:txBody>
          <a:bodyPr anchor="b"/>
          <a:lstStyle>
            <a:lvl1pPr>
              <a:defRPr sz="48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algn="ctr"/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4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556591" y="4085785"/>
            <a:ext cx="10782907" cy="927100"/>
          </a:xfrm>
        </p:spPr>
        <p:txBody>
          <a:bodyPr anchor="ctr">
            <a:noAutofit/>
          </a:bodyPr>
          <a:lstStyle>
            <a:lvl1pPr marL="342900" indent="-342900" algn="ctr">
              <a:spcBef>
                <a:spcPct val="20000"/>
              </a:spcBef>
              <a:buClr>
                <a:schemeClr val="accent1"/>
              </a:buClr>
              <a:buNone/>
              <a:defRPr sz="2400" b="1">
                <a:solidFill>
                  <a:srgbClr val="898989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defRPr>
            </a:lvl1pPr>
          </a:lstStyle>
          <a:p>
            <a:pPr marL="342900" indent="-342900" algn="ctr">
              <a:spcBef>
                <a:spcPct val="20000"/>
              </a:spcBef>
              <a:buClr>
                <a:schemeClr val="accent1"/>
              </a:buClr>
            </a:pPr>
            <a:r>
              <a:rPr lang="de-DE" dirty="0" smtClean="0"/>
              <a:t>Ein Verbundprojekt gefördert durch den Modernitätsfonds </a:t>
            </a:r>
          </a:p>
          <a:p>
            <a:pPr marL="342900" indent="-342900" algn="ctr">
              <a:spcBef>
                <a:spcPct val="20000"/>
              </a:spcBef>
              <a:buClr>
                <a:schemeClr val="accent1"/>
              </a:buClr>
            </a:pPr>
            <a:r>
              <a:rPr lang="de-DE" dirty="0" smtClean="0"/>
              <a:t>des Bundesministerium für Verkehr und digitale Infrastruktur</a:t>
            </a:r>
            <a:endParaRPr lang="de-DE" dirty="0"/>
          </a:p>
        </p:txBody>
      </p:sp>
      <p:pic>
        <p:nvPicPr>
          <p:cNvPr id="5" name="Grafik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7744" y="5037229"/>
            <a:ext cx="2491200" cy="1440000"/>
          </a:xfrm>
          <a:prstGeom prst="rect">
            <a:avLst/>
          </a:prstGeom>
        </p:spPr>
      </p:pic>
      <p:pic>
        <p:nvPicPr>
          <p:cNvPr id="6" name="Grafik 5" descr="Bildergebnis für bmvi Modernitätsfonds"/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7978" y="5032509"/>
            <a:ext cx="2743200" cy="13716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" name="Gruppieren 10"/>
          <p:cNvGrpSpPr/>
          <p:nvPr userDrawn="1"/>
        </p:nvGrpSpPr>
        <p:grpSpPr>
          <a:xfrm>
            <a:off x="2208362" y="577065"/>
            <a:ext cx="7145922" cy="720000"/>
            <a:chOff x="2297978" y="808190"/>
            <a:chExt cx="7145922" cy="720000"/>
          </a:xfrm>
        </p:grpSpPr>
        <p:pic>
          <p:nvPicPr>
            <p:cNvPr id="7" name="Grafik 6">
              <a:hlinkClick r:id="rId4"/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53860" y="808190"/>
              <a:ext cx="1572632" cy="720000"/>
            </a:xfrm>
            <a:prstGeom prst="rect">
              <a:avLst/>
            </a:prstGeom>
          </p:spPr>
        </p:pic>
        <p:pic>
          <p:nvPicPr>
            <p:cNvPr id="8" name="Grafik 7">
              <a:hlinkClick r:id="rId6"/>
            </p:cNvPr>
            <p:cNvPicPr>
              <a:picLocks noChangeAspect="1"/>
            </p:cNvPicPr>
            <p:nvPr userDrawn="1"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05777" y="808190"/>
              <a:ext cx="898704" cy="720000"/>
            </a:xfrm>
            <a:prstGeom prst="rect">
              <a:avLst/>
            </a:prstGeom>
          </p:spPr>
        </p:pic>
        <p:pic>
          <p:nvPicPr>
            <p:cNvPr id="10" name="Grafik 9">
              <a:hlinkClick r:id="rId8"/>
            </p:cNvPr>
            <p:cNvPicPr>
              <a:picLocks noChangeAspect="1"/>
            </p:cNvPicPr>
            <p:nvPr userDrawn="1"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97978" y="808190"/>
              <a:ext cx="497369" cy="720000"/>
            </a:xfrm>
            <a:prstGeom prst="rect">
              <a:avLst/>
            </a:prstGeom>
          </p:spPr>
        </p:pic>
        <p:pic>
          <p:nvPicPr>
            <p:cNvPr id="2" name="Grafik 1"/>
            <p:cNvPicPr>
              <a:picLocks noChangeAspect="1"/>
            </p:cNvPicPr>
            <p:nvPr userDrawn="1"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24699" y="808190"/>
              <a:ext cx="1219201" cy="720000"/>
            </a:xfrm>
            <a:prstGeom prst="rect">
              <a:avLst/>
            </a:prstGeom>
          </p:spPr>
        </p:pic>
      </p:grpSp>
      <p:sp>
        <p:nvSpPr>
          <p:cNvPr id="9" name="Fußzeilenplatzhalter 8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2" name="Rechteck 11"/>
          <p:cNvSpPr/>
          <p:nvPr userDrawn="1"/>
        </p:nvSpPr>
        <p:spPr>
          <a:xfrm>
            <a:off x="7070928" y="6503194"/>
            <a:ext cx="2170151" cy="354806"/>
          </a:xfrm>
          <a:prstGeom prst="rect">
            <a:avLst/>
          </a:prstGeom>
        </p:spPr>
        <p:txBody>
          <a:bodyPr wrap="square" anchor="ctr">
            <a:noAutofit/>
          </a:bodyPr>
          <a:lstStyle/>
          <a:p>
            <a:r>
              <a:rPr lang="de-DE" sz="1000" dirty="0">
                <a:latin typeface="+mj-lt"/>
              </a:rPr>
              <a:t>Förderkennzeichen</a:t>
            </a:r>
            <a:r>
              <a:rPr lang="de-DE" sz="1050" dirty="0">
                <a:latin typeface="+mj-lt"/>
              </a:rPr>
              <a:t>: 19F2007A</a:t>
            </a:r>
          </a:p>
        </p:txBody>
      </p:sp>
    </p:spTree>
    <p:extLst>
      <p:ext uri="{BB962C8B-B14F-4D97-AF65-F5344CB8AC3E}">
        <p14:creationId xmlns:p14="http://schemas.microsoft.com/office/powerpoint/2010/main" val="19278372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335280" y="1976696"/>
            <a:ext cx="5463209" cy="4351338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33769" y="1976696"/>
            <a:ext cx="5722951" cy="4351338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itelplatzhalter 1"/>
          <p:cNvSpPr>
            <a:spLocks noGrp="1"/>
          </p:cNvSpPr>
          <p:nvPr>
            <p:ph type="title"/>
          </p:nvPr>
        </p:nvSpPr>
        <p:spPr>
          <a:xfrm>
            <a:off x="554804" y="359062"/>
            <a:ext cx="9875736" cy="1168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2" name="Fußzeilenplatzhalt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794575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hyperlink" Target="https://www.opengeoedu.de/" TargetMode="Externa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 userDrawn="1"/>
        </p:nvSpPr>
        <p:spPr>
          <a:xfrm>
            <a:off x="0" y="6498000"/>
            <a:ext cx="12196748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554804" y="359062"/>
            <a:ext cx="9875736" cy="1168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536345" y="1951186"/>
            <a:ext cx="1111931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pic>
        <p:nvPicPr>
          <p:cNvPr id="7" name="Grafik 6">
            <a:hlinkClick r:id="rId16"/>
          </p:cNvPr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963" y="313262"/>
            <a:ext cx="1260000" cy="1260000"/>
          </a:xfrm>
          <a:prstGeom prst="rect">
            <a:avLst/>
          </a:prstGeom>
        </p:spPr>
      </p:pic>
      <p:sp>
        <p:nvSpPr>
          <p:cNvPr id="12" name="Fußzeilenplatzhalter 4"/>
          <p:cNvSpPr txBox="1">
            <a:spLocks/>
          </p:cNvSpPr>
          <p:nvPr userDrawn="1"/>
        </p:nvSpPr>
        <p:spPr>
          <a:xfrm>
            <a:off x="5489705" y="6591577"/>
            <a:ext cx="2489337" cy="182865"/>
          </a:xfrm>
          <a:prstGeom prst="rect">
            <a:avLst/>
          </a:prstGeom>
        </p:spPr>
        <p:txBody>
          <a:bodyPr anchor="ctr"/>
          <a:lstStyle>
            <a:defPPr>
              <a:defRPr lang="de-DE"/>
            </a:defPPr>
            <a:lvl1pPr marL="0" algn="l" defTabSz="914400" rtl="0" eaLnBrk="1" latinLnBrk="0" hangingPunct="1">
              <a:defRPr sz="10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u="none" dirty="0" smtClean="0">
                <a:solidFill>
                  <a:schemeClr val="tx1"/>
                </a:solidFill>
              </a:rPr>
              <a:t>© OpenGeoEdu 2018</a:t>
            </a:r>
            <a:endParaRPr lang="de-DE" u="none" dirty="0">
              <a:solidFill>
                <a:schemeClr val="tx1"/>
              </a:solidFill>
            </a:endParaRPr>
          </a:p>
        </p:txBody>
      </p:sp>
      <p:sp>
        <p:nvSpPr>
          <p:cNvPr id="13" name="Foliennummernplatzhalter 5"/>
          <p:cNvSpPr txBox="1">
            <a:spLocks/>
          </p:cNvSpPr>
          <p:nvPr userDrawn="1"/>
        </p:nvSpPr>
        <p:spPr>
          <a:xfrm>
            <a:off x="10609191" y="6586568"/>
            <a:ext cx="1004355" cy="182865"/>
          </a:xfrm>
          <a:prstGeom prst="rect">
            <a:avLst/>
          </a:prstGeom>
        </p:spPr>
        <p:txBody>
          <a:bodyPr anchor="ctr"/>
          <a:lstStyle>
            <a:defPPr>
              <a:defRPr lang="de-DE"/>
            </a:defPPr>
            <a:lvl1pPr marL="0" algn="l" defTabSz="914400" rtl="0" eaLnBrk="1" latinLnBrk="0" hangingPunct="1">
              <a:defRPr sz="10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95AF93F2-84C7-4ED0-AC1D-B4D007D140EA}" type="slidenum">
              <a:rPr lang="de-DE" smtClean="0"/>
              <a:pPr algn="r"/>
              <a:t>‹Nr.›</a:t>
            </a:fld>
            <a:endParaRPr lang="de-DE" dirty="0"/>
          </a:p>
        </p:txBody>
      </p:sp>
      <p:pic>
        <p:nvPicPr>
          <p:cNvPr id="14" name="Grafik 13"/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0382" y="6588000"/>
            <a:ext cx="514468" cy="180000"/>
          </a:xfrm>
          <a:prstGeom prst="rect">
            <a:avLst/>
          </a:prstGeom>
        </p:spPr>
      </p:pic>
      <p:pic>
        <p:nvPicPr>
          <p:cNvPr id="15" name="Inhaltsplatzhalter 3"/>
          <p:cNvPicPr preferRelativeResize="0">
            <a:picLocks/>
          </p:cNvPicPr>
          <p:nvPr userDrawn="1"/>
        </p:nvPicPr>
        <p:blipFill rotWithShape="1"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4160"/>
          <a:stretch/>
        </p:blipFill>
        <p:spPr>
          <a:xfrm>
            <a:off x="0" y="0"/>
            <a:ext cx="12192000" cy="180000"/>
          </a:xfrm>
          <a:prstGeom prst="rect">
            <a:avLst/>
          </a:prstGeom>
        </p:spPr>
      </p:pic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211175" y="6568222"/>
            <a:ext cx="2420863" cy="21955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de-DE" sz="1000" u="none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16" name="Textplatzhalter 5"/>
          <p:cNvSpPr txBox="1">
            <a:spLocks/>
          </p:cNvSpPr>
          <p:nvPr userDrawn="1"/>
        </p:nvSpPr>
        <p:spPr>
          <a:xfrm>
            <a:off x="14858" y="6554889"/>
            <a:ext cx="3801041" cy="246221"/>
          </a:xfrm>
          <a:prstGeom prst="rect">
            <a:avLst/>
          </a:prstGeom>
        </p:spPr>
        <p:txBody>
          <a:bodyPr wrap="none" anchor="ctr" anchorCtr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300"/>
              </a:spcAft>
              <a:buFont typeface="Arial" panose="020B0604020202020204" pitchFamily="34" charset="0"/>
              <a:buNone/>
              <a:defRPr lang="de-DE" sz="1000" u="none" kern="12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14. </a:t>
            </a:r>
            <a:r>
              <a:rPr lang="de-DE" dirty="0" err="1" smtClean="0"/>
              <a:t>GeoForum</a:t>
            </a:r>
            <a:r>
              <a:rPr lang="de-DE" dirty="0" smtClean="0"/>
              <a:t> MV 2018 – Geoinformation und Digitalisierung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785323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0" r:id="rId3"/>
    <p:sldLayoutId id="2147483656" r:id="rId4"/>
    <p:sldLayoutId id="2147483657" r:id="rId5"/>
    <p:sldLayoutId id="2147483654" r:id="rId6"/>
    <p:sldLayoutId id="2147483661" r:id="rId7"/>
    <p:sldLayoutId id="2147483660" r:id="rId8"/>
    <p:sldLayoutId id="2147483652" r:id="rId9"/>
    <p:sldLayoutId id="2147483653" r:id="rId10"/>
    <p:sldLayoutId id="2147483655" r:id="rId11"/>
    <p:sldLayoutId id="2147483658" r:id="rId12"/>
    <p:sldLayoutId id="2147483659" r:id="rId13"/>
    <p:sldLayoutId id="2147483662" r:id="rId14"/>
  </p:sldLayoutIdLst>
  <p:timing>
    <p:tnLst>
      <p:par>
        <p:cTn id="1" dur="indefinite" restart="never" nodeType="tmRoot"/>
      </p:par>
    </p:tnLst>
  </p:timing>
  <p:hf hdr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none" baseline="0">
          <a:solidFill>
            <a:schemeClr val="accent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spcAft>
          <a:spcPts val="30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30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30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3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3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4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bmvi.de/DE/Themen/Digitales/mFund/Ueberblick/ueberblick.html" TargetMode="External"/><Relationship Id="rId5" Type="http://schemas.openxmlformats.org/officeDocument/2006/relationships/image" Target="../media/image4.png"/><Relationship Id="rId4" Type="http://schemas.openxmlformats.org/officeDocument/2006/relationships/hyperlink" Target="http://www.bmvi.de/" TargetMode="Externa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hyperlink" Target="http://www.bmvi.de/" TargetMode="External"/><Relationship Id="rId3" Type="http://schemas.openxmlformats.org/officeDocument/2006/relationships/hyperlink" Target="https://www.opengeoedu.de/" TargetMode="External"/><Relationship Id="rId7" Type="http://schemas.openxmlformats.org/officeDocument/2006/relationships/hyperlink" Target="https://www.dbfz.de/" TargetMode="External"/><Relationship Id="rId12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5.jpe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.png"/><Relationship Id="rId11" Type="http://schemas.openxmlformats.org/officeDocument/2006/relationships/hyperlink" Target="https://www.bkg.bund.de/" TargetMode="External"/><Relationship Id="rId5" Type="http://schemas.openxmlformats.org/officeDocument/2006/relationships/hyperlink" Target="https://www.ioer.de/" TargetMode="External"/><Relationship Id="rId15" Type="http://schemas.openxmlformats.org/officeDocument/2006/relationships/hyperlink" Target="https://www.bmvi.de/DE/Themen/Digitales/mFund/Ueberblick/ueberblick.html" TargetMode="External"/><Relationship Id="rId10" Type="http://schemas.openxmlformats.org/officeDocument/2006/relationships/image" Target="../media/image8.png"/><Relationship Id="rId4" Type="http://schemas.openxmlformats.org/officeDocument/2006/relationships/image" Target="../media/image1.png"/><Relationship Id="rId9" Type="http://schemas.openxmlformats.org/officeDocument/2006/relationships/hyperlink" Target="https://www.auf.uni-rostock.de/professuren/a-g/geodaesie-und-geoinformatik/" TargetMode="External"/><Relationship Id="rId1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2.png"/><Relationship Id="rId18" Type="http://schemas.openxmlformats.org/officeDocument/2006/relationships/image" Target="../media/image57.png"/><Relationship Id="rId26" Type="http://schemas.openxmlformats.org/officeDocument/2006/relationships/image" Target="../media/image65.png"/><Relationship Id="rId39" Type="http://schemas.openxmlformats.org/officeDocument/2006/relationships/image" Target="../media/image78.png"/><Relationship Id="rId3" Type="http://schemas.openxmlformats.org/officeDocument/2006/relationships/image" Target="../media/image42.png"/><Relationship Id="rId21" Type="http://schemas.openxmlformats.org/officeDocument/2006/relationships/image" Target="../media/image60.png"/><Relationship Id="rId34" Type="http://schemas.openxmlformats.org/officeDocument/2006/relationships/image" Target="../media/image73.png"/><Relationship Id="rId7" Type="http://schemas.openxmlformats.org/officeDocument/2006/relationships/image" Target="../media/image46.png"/><Relationship Id="rId12" Type="http://schemas.openxmlformats.org/officeDocument/2006/relationships/image" Target="../media/image51.png"/><Relationship Id="rId17" Type="http://schemas.openxmlformats.org/officeDocument/2006/relationships/image" Target="../media/image56.png"/><Relationship Id="rId25" Type="http://schemas.openxmlformats.org/officeDocument/2006/relationships/image" Target="../media/image64.png"/><Relationship Id="rId33" Type="http://schemas.openxmlformats.org/officeDocument/2006/relationships/image" Target="../media/image72.png"/><Relationship Id="rId38" Type="http://schemas.openxmlformats.org/officeDocument/2006/relationships/image" Target="../media/image77.png"/><Relationship Id="rId2" Type="http://schemas.openxmlformats.org/officeDocument/2006/relationships/image" Target="../media/image41.png"/><Relationship Id="rId16" Type="http://schemas.openxmlformats.org/officeDocument/2006/relationships/image" Target="../media/image55.png"/><Relationship Id="rId20" Type="http://schemas.openxmlformats.org/officeDocument/2006/relationships/image" Target="../media/image59.png"/><Relationship Id="rId29" Type="http://schemas.openxmlformats.org/officeDocument/2006/relationships/image" Target="../media/image6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24" Type="http://schemas.openxmlformats.org/officeDocument/2006/relationships/image" Target="../media/image63.png"/><Relationship Id="rId32" Type="http://schemas.openxmlformats.org/officeDocument/2006/relationships/image" Target="../media/image71.png"/><Relationship Id="rId37" Type="http://schemas.openxmlformats.org/officeDocument/2006/relationships/image" Target="../media/image76.png"/><Relationship Id="rId40" Type="http://schemas.openxmlformats.org/officeDocument/2006/relationships/image" Target="../media/image79.png"/><Relationship Id="rId5" Type="http://schemas.openxmlformats.org/officeDocument/2006/relationships/image" Target="../media/image44.png"/><Relationship Id="rId15" Type="http://schemas.openxmlformats.org/officeDocument/2006/relationships/image" Target="../media/image54.png"/><Relationship Id="rId23" Type="http://schemas.openxmlformats.org/officeDocument/2006/relationships/image" Target="../media/image62.png"/><Relationship Id="rId28" Type="http://schemas.openxmlformats.org/officeDocument/2006/relationships/image" Target="../media/image67.png"/><Relationship Id="rId36" Type="http://schemas.openxmlformats.org/officeDocument/2006/relationships/image" Target="../media/image75.png"/><Relationship Id="rId10" Type="http://schemas.openxmlformats.org/officeDocument/2006/relationships/image" Target="../media/image49.png"/><Relationship Id="rId19" Type="http://schemas.openxmlformats.org/officeDocument/2006/relationships/image" Target="../media/image58.png"/><Relationship Id="rId31" Type="http://schemas.openxmlformats.org/officeDocument/2006/relationships/image" Target="../media/image70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Relationship Id="rId14" Type="http://schemas.openxmlformats.org/officeDocument/2006/relationships/image" Target="../media/image53.png"/><Relationship Id="rId22" Type="http://schemas.openxmlformats.org/officeDocument/2006/relationships/image" Target="../media/image61.png"/><Relationship Id="rId27" Type="http://schemas.openxmlformats.org/officeDocument/2006/relationships/image" Target="../media/image66.png"/><Relationship Id="rId30" Type="http://schemas.openxmlformats.org/officeDocument/2006/relationships/image" Target="../media/image69.png"/><Relationship Id="rId35" Type="http://schemas.openxmlformats.org/officeDocument/2006/relationships/image" Target="../media/image7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fonts.google.com/specimen/Open+Sans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8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fonts.google.com/specimen/Roboto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uropeandataportal.eu/de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/>
            </a:r>
            <a:br>
              <a:rPr lang="de-DE" dirty="0"/>
            </a:br>
            <a:r>
              <a:rPr lang="de-DE" dirty="0"/>
              <a:t> </a:t>
            </a:r>
            <a:r>
              <a:rPr lang="de-DE" sz="4800" b="1" dirty="0"/>
              <a:t>Offene </a:t>
            </a:r>
            <a:r>
              <a:rPr lang="de-DE" sz="4800" b="1" dirty="0" err="1"/>
              <a:t>Geodaten</a:t>
            </a:r>
            <a:r>
              <a:rPr lang="de-DE" sz="4800" b="1" dirty="0"/>
              <a:t> – mehr Transparenz durch ein </a:t>
            </a:r>
            <a:r>
              <a:rPr lang="de-DE" sz="4800" b="1" dirty="0" smtClean="0"/>
              <a:t>Portal </a:t>
            </a:r>
            <a:r>
              <a:rPr lang="de-DE" sz="4800" b="1" dirty="0"/>
              <a:t>der Open Data Portale </a:t>
            </a:r>
            <a:endParaRPr lang="de-DE" sz="4800" dirty="0"/>
          </a:p>
        </p:txBody>
      </p:sp>
      <p:sp>
        <p:nvSpPr>
          <p:cNvPr id="13" name="Untertitel 1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 smtClean="0"/>
              <a:t>Matthias Hinz, Ralf Bill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65908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6597570" y="359061"/>
            <a:ext cx="3978470" cy="1168400"/>
          </a:xfrm>
        </p:spPr>
        <p:txBody>
          <a:bodyPr/>
          <a:lstStyle/>
          <a:p>
            <a:r>
              <a:rPr lang="de-DE" dirty="0" smtClean="0"/>
              <a:t>Software-Architektur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88"/>
          <a:stretch/>
        </p:blipFill>
        <p:spPr>
          <a:xfrm>
            <a:off x="362893" y="213534"/>
            <a:ext cx="7053908" cy="6277863"/>
          </a:xfrm>
          <a:prstGeom prst="rect">
            <a:avLst/>
          </a:prstGeom>
        </p:spPr>
      </p:pic>
      <p:sp>
        <p:nvSpPr>
          <p:cNvPr id="2" name="Textfeld 1"/>
          <p:cNvSpPr txBox="1"/>
          <p:nvPr/>
        </p:nvSpPr>
        <p:spPr>
          <a:xfrm>
            <a:off x="7518400" y="1770927"/>
            <a:ext cx="4299352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 err="1" smtClean="0"/>
              <a:t>Leaflet</a:t>
            </a:r>
            <a:r>
              <a:rPr lang="de-DE" sz="2800" dirty="0" smtClean="0"/>
              <a:t>-Client</a:t>
            </a:r>
            <a:endParaRPr lang="de-DE" sz="2800" dirty="0"/>
          </a:p>
          <a:p>
            <a:endParaRPr lang="de-DE" sz="2800" dirty="0" smtClean="0"/>
          </a:p>
          <a:p>
            <a:r>
              <a:rPr lang="de-DE" sz="2800" dirty="0" smtClean="0"/>
              <a:t>R-basierter </a:t>
            </a:r>
            <a:r>
              <a:rPr lang="de-DE" sz="2800" dirty="0" err="1"/>
              <a:t>W</a:t>
            </a:r>
            <a:r>
              <a:rPr lang="de-DE" sz="2800" dirty="0" err="1" smtClean="0"/>
              <a:t>idgets</a:t>
            </a:r>
            <a:r>
              <a:rPr lang="de-DE" sz="2800" dirty="0" smtClean="0"/>
              <a:t> und Server-Umgebung</a:t>
            </a:r>
            <a:endParaRPr lang="de-DE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2400" dirty="0"/>
          </a:p>
          <a:p>
            <a:r>
              <a:rPr lang="de-DE" sz="2800" dirty="0" smtClean="0"/>
              <a:t>Geobasisdaten / Karte: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2800" dirty="0" smtClean="0"/>
              <a:t>OpenStreetMap (ODBL)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2800" dirty="0" err="1" smtClean="0"/>
              <a:t>GeoNames</a:t>
            </a:r>
            <a:r>
              <a:rPr lang="de-DE" sz="2800"/>
              <a:t> </a:t>
            </a:r>
            <a:r>
              <a:rPr lang="de-DE" sz="2800" smtClean="0"/>
              <a:t>	          (</a:t>
            </a:r>
            <a:r>
              <a:rPr lang="de-DE" sz="2800" dirty="0" smtClean="0"/>
              <a:t>CC BY 3.0)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00957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4417" y="398422"/>
            <a:ext cx="9885539" cy="401643"/>
          </a:xfrm>
        </p:spPr>
        <p:txBody>
          <a:bodyPr/>
          <a:lstStyle/>
          <a:p>
            <a:r>
              <a:rPr lang="de-DE" dirty="0" smtClean="0"/>
              <a:t>Softwarekomponenten</a:t>
            </a:r>
            <a:endParaRPr lang="de-DE" sz="2800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13"/>
          </p:nvPr>
        </p:nvSpPr>
        <p:spPr>
          <a:xfrm>
            <a:off x="313620" y="1113369"/>
            <a:ext cx="10196336" cy="5015809"/>
          </a:xfrm>
        </p:spPr>
        <p:txBody>
          <a:bodyPr>
            <a:normAutofit fontScale="92500" lnSpcReduction="10000"/>
          </a:bodyPr>
          <a:lstStyle/>
          <a:p>
            <a:r>
              <a:rPr lang="de-DE" sz="2400" b="1" dirty="0" err="1"/>
              <a:t>Leaflet</a:t>
            </a:r>
            <a:r>
              <a:rPr lang="de-DE" sz="2400" b="1" dirty="0"/>
              <a:t>: JavaScript-Bibliothek für interaktive Webkarten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/>
              <a:t>BSD 2-clause "</a:t>
            </a:r>
            <a:r>
              <a:rPr lang="de-DE" sz="2400" dirty="0" err="1"/>
              <a:t>Simplified</a:t>
            </a:r>
            <a:r>
              <a:rPr lang="de-DE" sz="2400" dirty="0"/>
              <a:t>" </a:t>
            </a:r>
            <a:r>
              <a:rPr lang="de-DE" sz="2400" dirty="0" err="1"/>
              <a:t>License</a:t>
            </a:r>
            <a:endParaRPr lang="de-DE" sz="2400" dirty="0"/>
          </a:p>
          <a:p>
            <a:endParaRPr lang="de-DE" sz="2400" dirty="0"/>
          </a:p>
          <a:p>
            <a:r>
              <a:rPr lang="de-DE" sz="2400" b="1" dirty="0"/>
              <a:t>R: Programmiersprache und Softwareumgebung für statistische Berechnungen und Grafiken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GNU General Public License (GPL), Version 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/>
              <a:t>R-Erweiterungen: </a:t>
            </a:r>
            <a:r>
              <a:rPr lang="de-DE" sz="2400" dirty="0" err="1"/>
              <a:t>Shiny</a:t>
            </a:r>
            <a:r>
              <a:rPr lang="de-DE" sz="2400" dirty="0"/>
              <a:t> Server (AGPL 3.0), </a:t>
            </a:r>
            <a:r>
              <a:rPr lang="de-DE" sz="2400" dirty="0" err="1"/>
              <a:t>Shiny</a:t>
            </a:r>
            <a:r>
              <a:rPr lang="de-DE" sz="2400" dirty="0"/>
              <a:t> </a:t>
            </a:r>
            <a:r>
              <a:rPr lang="de-DE" sz="2400" dirty="0" err="1"/>
              <a:t>Widgets</a:t>
            </a:r>
            <a:r>
              <a:rPr lang="de-DE" sz="2400" dirty="0"/>
              <a:t> (GPL 3), diverse R-Pakete (</a:t>
            </a:r>
            <a:r>
              <a:rPr lang="de-DE" sz="2400" dirty="0" err="1"/>
              <a:t>Crosstalk</a:t>
            </a:r>
            <a:r>
              <a:rPr lang="de-DE" sz="2400" dirty="0"/>
              <a:t>, </a:t>
            </a:r>
            <a:r>
              <a:rPr lang="de-DE" sz="2400" dirty="0" err="1"/>
              <a:t>Flexdashboard</a:t>
            </a:r>
            <a:r>
              <a:rPr lang="de-DE" sz="2400" dirty="0"/>
              <a:t>, DT, </a:t>
            </a:r>
            <a:r>
              <a:rPr lang="de-DE" sz="2400" dirty="0" err="1"/>
              <a:t>rgdal</a:t>
            </a:r>
            <a:r>
              <a:rPr lang="de-DE" sz="2400" dirty="0"/>
              <a:t>, </a:t>
            </a:r>
            <a:r>
              <a:rPr lang="de-DE" sz="2400" dirty="0" err="1"/>
              <a:t>uvm</a:t>
            </a:r>
            <a:r>
              <a:rPr lang="de-DE" sz="2400" dirty="0"/>
              <a:t>.)</a:t>
            </a:r>
          </a:p>
          <a:p>
            <a:endParaRPr lang="de-DE" sz="2400" b="1" dirty="0"/>
          </a:p>
          <a:p>
            <a:r>
              <a:rPr lang="de-DE" sz="2400" b="1" dirty="0"/>
              <a:t>Docker: Linux-Container zur Vereinfachung des Software-Setups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/>
              <a:t>Apache-Lizenz 2.0</a:t>
            </a:r>
          </a:p>
        </p:txBody>
      </p:sp>
    </p:spTree>
    <p:extLst>
      <p:ext uri="{BB962C8B-B14F-4D97-AF65-F5344CB8AC3E}">
        <p14:creationId xmlns:p14="http://schemas.microsoft.com/office/powerpoint/2010/main" val="4266177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Responsives</a:t>
            </a:r>
            <a:r>
              <a:rPr lang="de-DE" dirty="0" smtClean="0"/>
              <a:t> Layout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 dirty="0"/>
          </a:p>
        </p:txBody>
      </p:sp>
      <p:grpSp>
        <p:nvGrpSpPr>
          <p:cNvPr id="12" name="Gruppieren 11"/>
          <p:cNvGrpSpPr/>
          <p:nvPr/>
        </p:nvGrpSpPr>
        <p:grpSpPr>
          <a:xfrm>
            <a:off x="2404444" y="1527462"/>
            <a:ext cx="8026096" cy="4576514"/>
            <a:chOff x="0" y="0"/>
            <a:chExt cx="4589821" cy="2617072"/>
          </a:xfrm>
        </p:grpSpPr>
        <p:pic>
          <p:nvPicPr>
            <p:cNvPr id="14" name="Grafik 1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61" t="7542" r="2536" b="4725"/>
            <a:stretch/>
          </p:blipFill>
          <p:spPr bwMode="auto">
            <a:xfrm>
              <a:off x="0" y="5542"/>
              <a:ext cx="1491944" cy="2611530"/>
            </a:xfrm>
            <a:prstGeom prst="rect">
              <a:avLst/>
            </a:prstGeom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15" name="Grafik 1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r="3730" b="5781"/>
            <a:stretch/>
          </p:blipFill>
          <p:spPr bwMode="auto">
            <a:xfrm>
              <a:off x="1557252" y="5542"/>
              <a:ext cx="1491944" cy="2611530"/>
            </a:xfrm>
            <a:prstGeom prst="rect">
              <a:avLst/>
            </a:prstGeom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16" name="Grafik 15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2" t="7495" r="2182" b="4993"/>
            <a:stretch/>
          </p:blipFill>
          <p:spPr bwMode="auto">
            <a:xfrm>
              <a:off x="3097877" y="0"/>
              <a:ext cx="1491944" cy="2611530"/>
            </a:xfrm>
            <a:prstGeom prst="rect">
              <a:avLst/>
            </a:prstGeom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805063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Portal-Kategorien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 dirty="0"/>
          </a:p>
        </p:txBody>
      </p:sp>
      <p:graphicFrame>
        <p:nvGraphicFramePr>
          <p:cNvPr id="6" name="Tabel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1332090"/>
              </p:ext>
            </p:extLst>
          </p:nvPr>
        </p:nvGraphicFramePr>
        <p:xfrm>
          <a:off x="554804" y="2020710"/>
          <a:ext cx="11013655" cy="2880360"/>
        </p:xfrm>
        <a:graphic>
          <a:graphicData uri="http://schemas.openxmlformats.org/drawingml/2006/table">
            <a:tbl>
              <a:tblPr firstRow="1" firstCol="1" bandRow="1">
                <a:tableStyleId>{3B4B98B0-60AC-42C2-AFA5-B58CD77FA1E5}</a:tableStyleId>
              </a:tblPr>
              <a:tblGrid>
                <a:gridCol w="119966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11092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21331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4489762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08279">
                <a:tc gridSpan="2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de-DE" sz="2700" dirty="0">
                          <a:effectLst/>
                        </a:rPr>
                        <a:t>Portal-Typ</a:t>
                      </a:r>
                      <a:endParaRPr lang="de-DE" sz="27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84300" marR="184300" marT="0" marB="0" anchor="ctr"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de-DE" sz="2700" dirty="0">
                          <a:effectLst/>
                        </a:rPr>
                        <a:t>Reichweite</a:t>
                      </a:r>
                      <a:endParaRPr lang="de-DE" sz="27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84300" marR="184300" marT="0" marB="0" anchor="ctr"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10899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endParaRPr lang="de-DE" sz="2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84300" marR="184300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de-DE" sz="2700">
                          <a:effectLst/>
                        </a:rPr>
                        <a:t>Open Data Portal</a:t>
                      </a:r>
                      <a:endParaRPr lang="de-DE" sz="2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84300" marR="18430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endParaRPr lang="de-DE" sz="2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84300" marR="18430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de-DE" sz="2700">
                          <a:effectLst/>
                        </a:rPr>
                        <a:t>international</a:t>
                      </a:r>
                      <a:endParaRPr lang="de-DE" sz="2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84300" marR="184300" marT="0" marB="0"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10899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de-DE" sz="2700">
                          <a:effectLst/>
                        </a:rPr>
                        <a:t> </a:t>
                      </a:r>
                      <a:endParaRPr lang="de-DE" sz="2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84300" marR="184300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de-DE" sz="2700">
                          <a:effectLst/>
                        </a:rPr>
                        <a:t>GDI/ Geoportal</a:t>
                      </a:r>
                      <a:endParaRPr lang="de-DE" sz="2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84300" marR="18430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endParaRPr lang="de-DE" sz="2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84300" marR="18430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de-DE" sz="2700">
                          <a:effectLst/>
                        </a:rPr>
                        <a:t>national </a:t>
                      </a:r>
                      <a:endParaRPr lang="de-DE" sz="2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84300" marR="184300" marT="0" marB="0"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410899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de-DE" sz="2700">
                          <a:effectLst/>
                        </a:rPr>
                        <a:t> </a:t>
                      </a:r>
                      <a:endParaRPr lang="de-DE" sz="2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84300" marR="184300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de-DE" sz="2700">
                          <a:effectLst/>
                        </a:rPr>
                        <a:t>Statistikportal</a:t>
                      </a:r>
                      <a:endParaRPr lang="de-DE" sz="2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84300" marR="18430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endParaRPr lang="de-DE" sz="2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84300" marR="18430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de-DE" sz="2700">
                          <a:effectLst/>
                        </a:rPr>
                        <a:t>regional </a:t>
                      </a:r>
                      <a:endParaRPr lang="de-DE" sz="2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84300" marR="184300" marT="0" marB="0"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10899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de-DE" sz="2700">
                          <a:effectLst/>
                        </a:rPr>
                        <a:t> </a:t>
                      </a:r>
                      <a:endParaRPr lang="de-DE" sz="2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84300" marR="184300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de-DE" sz="2700">
                          <a:effectLst/>
                        </a:rPr>
                        <a:t>Umweltdatenportal</a:t>
                      </a:r>
                      <a:endParaRPr lang="de-DE" sz="2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84300" marR="18430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endParaRPr lang="de-DE" sz="2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84300" marR="18430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de-DE" sz="2700">
                          <a:effectLst/>
                        </a:rPr>
                        <a:t>kommunal </a:t>
                      </a:r>
                      <a:endParaRPr lang="de-DE" sz="2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84300" marR="184300" marT="0" marB="0" anchor="ctr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10899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de-DE" sz="2700">
                          <a:effectLst/>
                        </a:rPr>
                        <a:t> </a:t>
                      </a:r>
                      <a:endParaRPr lang="de-DE" sz="2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84300" marR="184300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de-DE" sz="2700">
                          <a:effectLst/>
                        </a:rPr>
                        <a:t>Forschungsdatenportal </a:t>
                      </a:r>
                      <a:endParaRPr lang="de-DE" sz="2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84300" marR="184300" marT="0" marB="0" anchor="ctr"/>
                </a:tc>
                <a:tc gridSpan="2">
                  <a:txBody>
                    <a:bodyPr/>
                    <a:lstStyle/>
                    <a:p>
                      <a:pPr algn="just">
                        <a:spcAft>
                          <a:spcPts val="1000"/>
                        </a:spcAft>
                      </a:pPr>
                      <a:r>
                        <a:rPr lang="de-DE" sz="2700">
                          <a:effectLst/>
                        </a:rPr>
                        <a:t> </a:t>
                      </a:r>
                      <a:endParaRPr lang="de-DE" sz="2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10899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de-DE" sz="2700">
                          <a:effectLst/>
                        </a:rPr>
                        <a:t> </a:t>
                      </a:r>
                      <a:endParaRPr lang="de-DE" sz="27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84300" marR="184300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de-DE" sz="2700" dirty="0" err="1">
                          <a:effectLst/>
                        </a:rPr>
                        <a:t>Citizen</a:t>
                      </a:r>
                      <a:r>
                        <a:rPr lang="de-DE" sz="2700" dirty="0">
                          <a:effectLst/>
                        </a:rPr>
                        <a:t> Science Projekt </a:t>
                      </a:r>
                      <a:endParaRPr lang="de-DE" sz="27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84300" marR="184300" marT="0" marB="0" anchor="ctr"/>
                </a:tc>
                <a:tc gridSpan="2">
                  <a:txBody>
                    <a:bodyPr/>
                    <a:lstStyle/>
                    <a:p>
                      <a:pPr algn="just">
                        <a:spcAft>
                          <a:spcPts val="1000"/>
                        </a:spcAft>
                      </a:pPr>
                      <a:r>
                        <a:rPr lang="de-DE" sz="2700" dirty="0">
                          <a:effectLst/>
                        </a:rPr>
                        <a:t> </a:t>
                      </a:r>
                      <a:endParaRPr lang="de-DE" sz="27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1044" name="Bild 71" descr="odp_gre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91" t="11253" r="11391" b="11253"/>
          <a:stretch>
            <a:fillRect/>
          </a:stretch>
        </p:blipFill>
        <p:spPr bwMode="auto">
          <a:xfrm>
            <a:off x="878656" y="2427064"/>
            <a:ext cx="371210" cy="371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3" name="Bild 77" descr="bez_00640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06" t="17419" r="-706" b="17419"/>
          <a:stretch>
            <a:fillRect/>
          </a:stretch>
        </p:blipFill>
        <p:spPr bwMode="auto">
          <a:xfrm>
            <a:off x="6137391" y="2451529"/>
            <a:ext cx="564885" cy="371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Bild 72" descr="gdi-icon-gre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0" t="-2612" r="3670" b="25958"/>
          <a:stretch>
            <a:fillRect/>
          </a:stretch>
        </p:blipFill>
        <p:spPr bwMode="auto">
          <a:xfrm>
            <a:off x="878656" y="2842119"/>
            <a:ext cx="371210" cy="306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1" name="Bild 78" descr="bez_FFA50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32" b="17213"/>
          <a:stretch>
            <a:fillRect/>
          </a:stretch>
        </p:blipFill>
        <p:spPr bwMode="auto">
          <a:xfrm>
            <a:off x="6137391" y="2835330"/>
            <a:ext cx="564885" cy="371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Bild 73" descr="stat_grey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5" t="6569" r="-95" b="6569"/>
          <a:stretch>
            <a:fillRect/>
          </a:stretch>
        </p:blipFill>
        <p:spPr bwMode="auto">
          <a:xfrm>
            <a:off x="854447" y="3239976"/>
            <a:ext cx="419629" cy="371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9" name="Bild 79" descr="bez_0000FF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20" b="22623"/>
          <a:stretch>
            <a:fillRect/>
          </a:stretch>
        </p:blipFill>
        <p:spPr bwMode="auto">
          <a:xfrm>
            <a:off x="6137392" y="3227320"/>
            <a:ext cx="564885" cy="371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Bild 74" descr="umw_grey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68" t="12172" r="6168" b="12172"/>
          <a:stretch>
            <a:fillRect/>
          </a:stretch>
        </p:blipFill>
        <p:spPr bwMode="auto">
          <a:xfrm>
            <a:off x="903587" y="3702391"/>
            <a:ext cx="419629" cy="371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7" name="Bild 80" descr="bez_8B0000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34" b="17534"/>
          <a:stretch>
            <a:fillRect/>
          </a:stretch>
        </p:blipFill>
        <p:spPr bwMode="auto">
          <a:xfrm>
            <a:off x="6137392" y="3659549"/>
            <a:ext cx="564885" cy="371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Bild 75" descr="for_grey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779" t="-1157" r="-13779" b="-1157"/>
          <a:stretch>
            <a:fillRect/>
          </a:stretch>
        </p:blipFill>
        <p:spPr bwMode="auto">
          <a:xfrm>
            <a:off x="903588" y="4134620"/>
            <a:ext cx="451908" cy="371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5" name="Bild 76" descr="cc_grey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096" t="-934" r="-8096" b="-934"/>
          <a:stretch>
            <a:fillRect/>
          </a:stretch>
        </p:blipFill>
        <p:spPr bwMode="auto">
          <a:xfrm>
            <a:off x="903588" y="4542451"/>
            <a:ext cx="419629" cy="371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Bild 71" descr="odp_gre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91" t="11253" r="11391" b="11253"/>
          <a:stretch>
            <a:fillRect/>
          </a:stretch>
        </p:blipFill>
        <p:spPr bwMode="auto">
          <a:xfrm>
            <a:off x="0" y="0"/>
            <a:ext cx="219075" cy="219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Bild 77" descr="bez_00640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06" t="17419" r="-706" b="17419"/>
          <a:stretch>
            <a:fillRect/>
          </a:stretch>
        </p:blipFill>
        <p:spPr bwMode="auto">
          <a:xfrm>
            <a:off x="0" y="0"/>
            <a:ext cx="333375" cy="219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Bild 72" descr="gdi-icon-gre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0" t="-2612" r="3670" b="25958"/>
          <a:stretch>
            <a:fillRect/>
          </a:stretch>
        </p:blipFill>
        <p:spPr bwMode="auto">
          <a:xfrm>
            <a:off x="0" y="0"/>
            <a:ext cx="219075" cy="180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Bild 78" descr="bez_FFA50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32" b="17213"/>
          <a:stretch>
            <a:fillRect/>
          </a:stretch>
        </p:blipFill>
        <p:spPr bwMode="auto">
          <a:xfrm>
            <a:off x="0" y="0"/>
            <a:ext cx="333375" cy="219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Bild 73" descr="stat_grey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5" t="6569" r="-95" b="6569"/>
          <a:stretch>
            <a:fillRect/>
          </a:stretch>
        </p:blipFill>
        <p:spPr bwMode="auto">
          <a:xfrm>
            <a:off x="0" y="0"/>
            <a:ext cx="247650" cy="219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Bild 79" descr="bez_0000FF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20" b="22623"/>
          <a:stretch>
            <a:fillRect/>
          </a:stretch>
        </p:blipFill>
        <p:spPr bwMode="auto">
          <a:xfrm>
            <a:off x="0" y="0"/>
            <a:ext cx="333375" cy="219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Bild 74" descr="umw_grey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68" t="12172" r="6168" b="12172"/>
          <a:stretch>
            <a:fillRect/>
          </a:stretch>
        </p:blipFill>
        <p:spPr bwMode="auto">
          <a:xfrm>
            <a:off x="0" y="0"/>
            <a:ext cx="247650" cy="219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Bild 80" descr="bez_8B0000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34" b="17534"/>
          <a:stretch>
            <a:fillRect/>
          </a:stretch>
        </p:blipFill>
        <p:spPr bwMode="auto">
          <a:xfrm>
            <a:off x="0" y="0"/>
            <a:ext cx="333375" cy="219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Bild 75" descr="for_grey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779" t="-1157" r="-13779" b="-1157"/>
          <a:stretch>
            <a:fillRect/>
          </a:stretch>
        </p:blipFill>
        <p:spPr bwMode="auto">
          <a:xfrm>
            <a:off x="0" y="0"/>
            <a:ext cx="266700" cy="219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" name="Bild 76" descr="cc_grey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096" t="-934" r="-8096" b="-934"/>
          <a:stretch>
            <a:fillRect/>
          </a:stretch>
        </p:blipFill>
        <p:spPr bwMode="auto">
          <a:xfrm>
            <a:off x="0" y="0"/>
            <a:ext cx="247650" cy="219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2065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Portal-Statistik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 dirty="0"/>
          </a:p>
        </p:txBody>
      </p:sp>
      <p:graphicFrame>
        <p:nvGraphicFramePr>
          <p:cNvPr id="6" name="Tabel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2419359"/>
              </p:ext>
            </p:extLst>
          </p:nvPr>
        </p:nvGraphicFramePr>
        <p:xfrm>
          <a:off x="457200" y="2143286"/>
          <a:ext cx="11123569" cy="2896974"/>
        </p:xfrm>
        <a:graphic>
          <a:graphicData uri="http://schemas.openxmlformats.org/drawingml/2006/table">
            <a:tbl>
              <a:tblPr firstRow="1" firstCol="1" bandRow="1">
                <a:tableStyleId>{3B4B98B0-60AC-42C2-AFA5-B58CD77FA1E5}</a:tableStyleId>
              </a:tblPr>
              <a:tblGrid>
                <a:gridCol w="316850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58409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105247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466696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2224714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382997">
                <a:tc>
                  <a:txBody>
                    <a:bodyPr/>
                    <a:lstStyle/>
                    <a:p>
                      <a:pPr marL="50800" marR="50800" algn="r">
                        <a:lnSpc>
                          <a:spcPct val="107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de-DE" sz="1800" noProof="0" dirty="0" smtClean="0">
                          <a:effectLst/>
                        </a:rPr>
                        <a:t>Portal-Typ / </a:t>
                      </a:r>
                      <a:r>
                        <a:rPr lang="de-DE" sz="1800" baseline="0" noProof="0" dirty="0" smtClean="0">
                          <a:effectLst/>
                        </a:rPr>
                        <a:t> </a:t>
                      </a:r>
                      <a:r>
                        <a:rPr lang="de-DE" sz="1800" noProof="0" dirty="0" smtClean="0">
                          <a:effectLst/>
                        </a:rPr>
                        <a:t>Land</a:t>
                      </a:r>
                      <a:endParaRPr lang="de-DE" sz="1800" noProof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50800" marR="50800" algn="ctr">
                        <a:lnSpc>
                          <a:spcPct val="107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de-DE" sz="1800" noProof="0" dirty="0" smtClean="0">
                          <a:effectLst/>
                        </a:rPr>
                        <a:t>Deutschland</a:t>
                      </a:r>
                      <a:endParaRPr lang="de-DE" sz="1800" noProof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50800" marR="50800" algn="ctr">
                        <a:lnSpc>
                          <a:spcPct val="107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de-DE" sz="1800" noProof="0" dirty="0" smtClean="0">
                          <a:effectLst/>
                        </a:rPr>
                        <a:t>Österreich</a:t>
                      </a:r>
                      <a:endParaRPr lang="de-DE" sz="1800" noProof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50800" marR="50800" algn="ctr">
                        <a:lnSpc>
                          <a:spcPct val="107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de-DE" sz="1800" noProof="0" dirty="0" smtClean="0">
                          <a:effectLst/>
                        </a:rPr>
                        <a:t>Schweiz</a:t>
                      </a:r>
                      <a:endParaRPr lang="de-DE" sz="1800" noProof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50800" marR="50800" algn="ctr">
                        <a:lnSpc>
                          <a:spcPct val="107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de-DE" sz="1800" noProof="0" dirty="0" smtClean="0">
                          <a:effectLst/>
                        </a:rPr>
                        <a:t>Sonstige</a:t>
                      </a:r>
                      <a:endParaRPr lang="de-DE" sz="1800" noProof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2366">
                <a:tc>
                  <a:txBody>
                    <a:bodyPr/>
                    <a:lstStyle/>
                    <a:p>
                      <a:pPr marL="50800" marR="50800" algn="r">
                        <a:lnSpc>
                          <a:spcPct val="107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de-DE" sz="1800" b="1" noProof="0" dirty="0" smtClean="0">
                          <a:effectLst/>
                        </a:rPr>
                        <a:t>Open Data Portal (90)</a:t>
                      </a:r>
                      <a:endParaRPr lang="de-DE" sz="1800" b="1" noProof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50800" marR="50800" algn="ctr">
                        <a:lnSpc>
                          <a:spcPct val="107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de-DE" sz="1800" noProof="0" smtClean="0">
                          <a:effectLst/>
                        </a:rPr>
                        <a:t>64</a:t>
                      </a:r>
                      <a:endParaRPr lang="de-DE" sz="1800" noProof="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50800" marR="50800" algn="ctr">
                        <a:lnSpc>
                          <a:spcPct val="107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de-DE" sz="1800" noProof="0" dirty="0" smtClean="0">
                          <a:effectLst/>
                        </a:rPr>
                        <a:t>19</a:t>
                      </a:r>
                      <a:endParaRPr lang="de-DE" sz="1800" noProof="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50800" marR="50800" algn="ctr">
                        <a:lnSpc>
                          <a:spcPct val="107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de-DE" sz="1800" noProof="0" dirty="0" smtClean="0">
                          <a:effectLst/>
                        </a:rPr>
                        <a:t>6</a:t>
                      </a:r>
                      <a:endParaRPr lang="de-DE" sz="1800" noProof="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50800" marR="50800" algn="ctr">
                        <a:lnSpc>
                          <a:spcPct val="107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de-DE" sz="1800" noProof="0" dirty="0" smtClean="0">
                          <a:effectLst/>
                        </a:rPr>
                        <a:t>2</a:t>
                      </a:r>
                      <a:endParaRPr lang="de-DE" sz="1800" noProof="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2366">
                <a:tc>
                  <a:txBody>
                    <a:bodyPr/>
                    <a:lstStyle/>
                    <a:p>
                      <a:pPr marL="50800" marR="50800" algn="r">
                        <a:lnSpc>
                          <a:spcPct val="107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de-DE" sz="1800" b="1" noProof="0" dirty="0" smtClean="0">
                          <a:effectLst/>
                        </a:rPr>
                        <a:t>GDI/ Geoportal (89)</a:t>
                      </a:r>
                      <a:endParaRPr lang="de-DE" sz="1800" b="1" noProof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50800" marR="50800" algn="ctr">
                        <a:lnSpc>
                          <a:spcPct val="107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de-DE" sz="1800" noProof="0" dirty="0" smtClean="0">
                          <a:effectLst/>
                        </a:rPr>
                        <a:t>64</a:t>
                      </a:r>
                      <a:endParaRPr lang="de-DE" sz="1800" noProof="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50800" marR="50800" algn="ctr">
                        <a:lnSpc>
                          <a:spcPct val="107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de-DE" sz="1800" noProof="0" dirty="0" smtClean="0">
                          <a:effectLst/>
                        </a:rPr>
                        <a:t>12</a:t>
                      </a:r>
                      <a:endParaRPr lang="de-DE" sz="1800" noProof="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50800" marR="50800" algn="ctr">
                        <a:lnSpc>
                          <a:spcPct val="107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de-DE" sz="1800" noProof="0" dirty="0" smtClean="0">
                          <a:effectLst/>
                        </a:rPr>
                        <a:t>10</a:t>
                      </a:r>
                      <a:endParaRPr lang="de-DE" sz="1800" noProof="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50800" marR="50800" algn="ctr">
                        <a:lnSpc>
                          <a:spcPct val="107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de-DE" sz="1800" noProof="0" dirty="0" smtClean="0">
                          <a:effectLst/>
                        </a:rPr>
                        <a:t>3</a:t>
                      </a:r>
                      <a:endParaRPr lang="de-DE" sz="1800" noProof="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2366">
                <a:tc>
                  <a:txBody>
                    <a:bodyPr/>
                    <a:lstStyle/>
                    <a:p>
                      <a:pPr marL="50800" marR="50800" algn="r">
                        <a:lnSpc>
                          <a:spcPct val="107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de-DE" sz="1800" b="1" noProof="0" dirty="0" smtClean="0">
                          <a:effectLst/>
                        </a:rPr>
                        <a:t>Statistikportal (63)</a:t>
                      </a:r>
                      <a:endParaRPr lang="de-DE" sz="1800" b="1" noProof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50800" marR="50800" algn="ctr">
                        <a:lnSpc>
                          <a:spcPct val="107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de-DE" sz="1800" noProof="0" dirty="0" smtClean="0">
                          <a:effectLst/>
                        </a:rPr>
                        <a:t>18</a:t>
                      </a:r>
                      <a:endParaRPr lang="de-DE" sz="1800" noProof="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50800" marR="50800" algn="ctr">
                        <a:lnSpc>
                          <a:spcPct val="107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de-DE" sz="1800" noProof="0" dirty="0" smtClean="0">
                          <a:effectLst/>
                        </a:rPr>
                        <a:t>11</a:t>
                      </a:r>
                      <a:endParaRPr lang="de-DE" sz="1800" noProof="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50800" marR="50800" algn="ctr">
                        <a:lnSpc>
                          <a:spcPct val="107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de-DE" sz="1800" noProof="0" dirty="0" smtClean="0">
                          <a:effectLst/>
                        </a:rPr>
                        <a:t>31</a:t>
                      </a:r>
                      <a:endParaRPr lang="de-DE" sz="1800" noProof="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50800" marR="50800" algn="ctr">
                        <a:lnSpc>
                          <a:spcPct val="107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de-DE" sz="1800" noProof="0" dirty="0" smtClean="0">
                          <a:effectLst/>
                        </a:rPr>
                        <a:t>3</a:t>
                      </a:r>
                      <a:endParaRPr lang="de-DE" sz="1800" noProof="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2366">
                <a:tc>
                  <a:txBody>
                    <a:bodyPr/>
                    <a:lstStyle/>
                    <a:p>
                      <a:pPr marL="50800" marR="50800" algn="r">
                        <a:lnSpc>
                          <a:spcPct val="107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de-DE" sz="1800" b="1" noProof="0" dirty="0" smtClean="0">
                          <a:effectLst/>
                        </a:rPr>
                        <a:t>Umweltportal (3)</a:t>
                      </a:r>
                      <a:endParaRPr lang="de-DE" sz="1800" b="1" noProof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50800" marR="50800" algn="ctr">
                        <a:lnSpc>
                          <a:spcPct val="107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de-DE" sz="1800" noProof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de-DE" sz="1800" noProof="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50800" marR="50800" algn="ctr">
                        <a:lnSpc>
                          <a:spcPct val="107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de-DE" sz="1800" noProof="0" dirty="0" smtClean="0">
                          <a:effectLst/>
                        </a:rPr>
                        <a:t>1</a:t>
                      </a:r>
                      <a:endParaRPr lang="de-DE" sz="1800" noProof="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50800" marR="50800" algn="ctr">
                        <a:lnSpc>
                          <a:spcPct val="107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de-DE" sz="1800" noProof="0" dirty="0" smtClean="0">
                          <a:effectLst/>
                        </a:rPr>
                        <a:t>0</a:t>
                      </a:r>
                      <a:endParaRPr lang="de-DE" sz="1800" noProof="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50800" marR="50800" algn="ctr">
                        <a:lnSpc>
                          <a:spcPct val="107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de-DE" sz="1800" noProof="0" dirty="0" smtClean="0">
                          <a:effectLst/>
                        </a:rPr>
                        <a:t>0</a:t>
                      </a:r>
                      <a:endParaRPr lang="de-DE" sz="1800" noProof="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72366">
                <a:tc>
                  <a:txBody>
                    <a:bodyPr/>
                    <a:lstStyle/>
                    <a:p>
                      <a:pPr marL="50800" marR="50800" algn="r">
                        <a:lnSpc>
                          <a:spcPct val="107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de-DE" sz="1800" b="1" noProof="0" dirty="0" smtClean="0">
                          <a:effectLst/>
                        </a:rPr>
                        <a:t>Forschungsdatenportal (8)</a:t>
                      </a:r>
                      <a:endParaRPr lang="de-DE" sz="1800" b="1" noProof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50800" marR="50800" algn="ctr">
                        <a:lnSpc>
                          <a:spcPct val="107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de-DE" sz="1800" noProof="0" dirty="0" smtClean="0">
                          <a:effectLst/>
                        </a:rPr>
                        <a:t>6</a:t>
                      </a:r>
                      <a:endParaRPr lang="de-DE" sz="1800" noProof="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50800" marR="50800" algn="ctr">
                        <a:lnSpc>
                          <a:spcPct val="107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de-DE" sz="1800" noProof="0" dirty="0" smtClean="0">
                          <a:effectLst/>
                        </a:rPr>
                        <a:t> 0</a:t>
                      </a:r>
                      <a:endParaRPr lang="de-DE" sz="1800" noProof="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50800" marR="50800" algn="ctr">
                        <a:lnSpc>
                          <a:spcPct val="107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de-DE" sz="1800" noProof="0" dirty="0" smtClean="0">
                          <a:effectLst/>
                        </a:rPr>
                        <a:t>1</a:t>
                      </a:r>
                      <a:endParaRPr lang="de-DE" sz="1800" noProof="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50800" marR="50800" algn="ctr">
                        <a:lnSpc>
                          <a:spcPct val="107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de-DE" sz="1800" noProof="0" dirty="0" smtClean="0">
                          <a:effectLst/>
                        </a:rPr>
                        <a:t> 1</a:t>
                      </a:r>
                      <a:endParaRPr lang="de-DE" sz="1800" noProof="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72366">
                <a:tc>
                  <a:txBody>
                    <a:bodyPr/>
                    <a:lstStyle/>
                    <a:p>
                      <a:pPr marL="50800" marR="50800" algn="r">
                        <a:lnSpc>
                          <a:spcPct val="107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de-DE" sz="1800" b="1" noProof="0" dirty="0" err="1" smtClean="0">
                          <a:effectLst/>
                        </a:rPr>
                        <a:t>Citizen</a:t>
                      </a:r>
                      <a:r>
                        <a:rPr lang="de-DE" sz="1800" b="1" noProof="0" dirty="0" smtClean="0">
                          <a:effectLst/>
                        </a:rPr>
                        <a:t> Science Projekt (5)</a:t>
                      </a:r>
                      <a:endParaRPr lang="de-DE" sz="1800" b="1" noProof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50800" marR="50800" algn="ctr">
                        <a:lnSpc>
                          <a:spcPct val="107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de-DE" sz="1800" noProof="0" dirty="0" smtClean="0">
                          <a:effectLst/>
                        </a:rPr>
                        <a:t>5</a:t>
                      </a:r>
                      <a:endParaRPr lang="de-DE" sz="1800" noProof="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50800" marR="50800" algn="ctr">
                        <a:lnSpc>
                          <a:spcPct val="107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de-DE" sz="1800" noProof="0" dirty="0" smtClean="0">
                          <a:effectLst/>
                        </a:rPr>
                        <a:t> 0</a:t>
                      </a:r>
                      <a:endParaRPr lang="de-DE" sz="1800" noProof="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50800" marR="50800" algn="ctr">
                        <a:lnSpc>
                          <a:spcPct val="107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de-DE" sz="1800" noProof="0" dirty="0" smtClean="0">
                          <a:effectLst/>
                        </a:rPr>
                        <a:t>0</a:t>
                      </a:r>
                      <a:endParaRPr lang="de-DE" sz="1800" noProof="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50800" marR="50800" algn="ctr">
                        <a:lnSpc>
                          <a:spcPct val="107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de-DE" sz="1800" noProof="0" dirty="0" smtClean="0">
                          <a:effectLst/>
                        </a:rPr>
                        <a:t>0</a:t>
                      </a:r>
                      <a:endParaRPr lang="de-DE" sz="1800" noProof="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12700" marR="12700" algn="r">
                        <a:lnSpc>
                          <a:spcPct val="107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de-DE" sz="1800" noProof="0" dirty="0" smtClean="0">
                          <a:effectLst/>
                        </a:rPr>
                        <a:t>Gesamt (</a:t>
                      </a:r>
                      <a:r>
                        <a:rPr lang="de-DE" sz="1800" noProof="0" dirty="0" smtClean="0">
                          <a:effectLst/>
                        </a:rPr>
                        <a:t>262)</a:t>
                      </a:r>
                      <a:endParaRPr lang="de-DE" sz="1800" b="1" noProof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12700" marR="12700" algn="ctr">
                        <a:lnSpc>
                          <a:spcPct val="107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de-DE" sz="1800" noProof="0" dirty="0" smtClean="0">
                          <a:effectLst/>
                        </a:rPr>
                        <a:t>162</a:t>
                      </a:r>
                      <a:endParaRPr lang="de-DE" sz="1800" b="1" noProof="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12700" marR="12700" algn="ctr">
                        <a:lnSpc>
                          <a:spcPct val="107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de-DE" sz="1800" noProof="0" dirty="0" smtClean="0">
                          <a:effectLst/>
                        </a:rPr>
                        <a:t>43</a:t>
                      </a:r>
                      <a:endParaRPr lang="de-DE" sz="1800" b="1" noProof="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12700" marR="12700" algn="ctr">
                        <a:lnSpc>
                          <a:spcPct val="107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de-DE" sz="1800" noProof="0" dirty="0" smtClean="0">
                          <a:effectLst/>
                        </a:rPr>
                        <a:t>48</a:t>
                      </a:r>
                      <a:endParaRPr lang="de-DE" sz="1800" b="1" noProof="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12700" marR="12700" algn="ctr">
                        <a:lnSpc>
                          <a:spcPct val="107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de-DE" sz="1800" noProof="0" dirty="0" smtClean="0">
                          <a:effectLst/>
                        </a:rPr>
                        <a:t>9</a:t>
                      </a:r>
                      <a:endParaRPr lang="de-DE" sz="1800" b="1" noProof="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" name="Textfeld 1"/>
          <p:cNvSpPr txBox="1"/>
          <p:nvPr/>
        </p:nvSpPr>
        <p:spPr>
          <a:xfrm>
            <a:off x="361775" y="5255306"/>
            <a:ext cx="5270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http://portal.opengeoedu.de/#statistik</a:t>
            </a:r>
          </a:p>
        </p:txBody>
      </p:sp>
    </p:spTree>
    <p:extLst>
      <p:ext uri="{BB962C8B-B14F-4D97-AF65-F5344CB8AC3E}">
        <p14:creationId xmlns:p14="http://schemas.microsoft.com/office/powerpoint/2010/main" val="2818064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026" y="2820908"/>
            <a:ext cx="6019923" cy="3401047"/>
          </a:xfrm>
        </p:spPr>
      </p:pic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Such- und Filterfunktionen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2" t="24295" r="10238" b="32789"/>
          <a:stretch/>
        </p:blipFill>
        <p:spPr>
          <a:xfrm>
            <a:off x="6585623" y="1772355"/>
            <a:ext cx="5463823" cy="2943182"/>
          </a:xfrm>
          <a:prstGeom prst="rect">
            <a:avLst/>
          </a:prstGeom>
          <a:ln w="63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23981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Such- und Filterfunktionen</a:t>
            </a:r>
            <a:endParaRPr lang="de-DE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3"/>
          <a:srcRect l="19972" t="37469" r="39522" b="19663"/>
          <a:stretch/>
        </p:blipFill>
        <p:spPr>
          <a:xfrm>
            <a:off x="277792" y="3256624"/>
            <a:ext cx="4444680" cy="293996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4"/>
          <a:srcRect l="24086" t="35443" r="19796" b="30802"/>
          <a:stretch/>
        </p:blipFill>
        <p:spPr>
          <a:xfrm>
            <a:off x="3801482" y="1721329"/>
            <a:ext cx="8167772" cy="307059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42458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983780" y="1527462"/>
            <a:ext cx="10994500" cy="4480261"/>
          </a:xfrm>
        </p:spPr>
        <p:txBody>
          <a:bodyPr>
            <a:normAutofit lnSpcReduction="10000"/>
          </a:bodyPr>
          <a:lstStyle/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r>
              <a:rPr lang="de-DE" sz="2000" dirty="0" smtClean="0"/>
              <a:t>http</a:t>
            </a:r>
            <a:r>
              <a:rPr lang="de-DE" sz="2000" dirty="0"/>
              <a:t>://portal.opengeoedu.de/#neuer-eintrag-korrektur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Editierfunktion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2"/>
          <a:srcRect t="5103" r="49074" b="58518"/>
          <a:stretch/>
        </p:blipFill>
        <p:spPr>
          <a:xfrm>
            <a:off x="245812" y="1284394"/>
            <a:ext cx="8351587" cy="3728688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2"/>
          <a:srcRect t="41153" r="74074" b="23950"/>
          <a:stretch/>
        </p:blipFill>
        <p:spPr>
          <a:xfrm>
            <a:off x="6485209" y="1564644"/>
            <a:ext cx="4432213" cy="3728688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68104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Einschränkungen / Weitere Arbeiten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8" name="Inhaltsplatzhalt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1" indent="0">
              <a:buNone/>
            </a:pPr>
            <a:r>
              <a:rPr lang="de-DE" sz="2800" dirty="0" smtClean="0">
                <a:solidFill>
                  <a:schemeClr val="accent1"/>
                </a:solidFill>
              </a:rPr>
              <a:t>Probleme:</a:t>
            </a:r>
          </a:p>
          <a:p>
            <a:r>
              <a:rPr lang="de-DE" dirty="0"/>
              <a:t>t</a:t>
            </a:r>
            <a:r>
              <a:rPr lang="de-DE" dirty="0" smtClean="0"/>
              <a:t>echnische Heterogenität der Portale</a:t>
            </a:r>
          </a:p>
          <a:p>
            <a:r>
              <a:rPr lang="de-DE" dirty="0"/>
              <a:t>w</a:t>
            </a:r>
            <a:r>
              <a:rPr lang="de-DE" dirty="0" smtClean="0"/>
              <a:t>enig maschinenlesbare Meta-Informationen</a:t>
            </a:r>
          </a:p>
          <a:p>
            <a:endParaRPr lang="de-DE" dirty="0"/>
          </a:p>
          <a:p>
            <a:pPr>
              <a:buFont typeface="Wingdings" panose="05000000000000000000" pitchFamily="2" charset="2"/>
              <a:buChar char="à"/>
            </a:pPr>
            <a:r>
              <a:rPr lang="de-DE" dirty="0" smtClean="0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Automatisierung, direkte Vernetzung der Portale schwierig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de-DE" dirty="0" smtClean="0">
                <a:solidFill>
                  <a:schemeClr val="accent5">
                    <a:lumMod val="75000"/>
                  </a:schemeClr>
                </a:solidFill>
                <a:sym typeface="Wingdings" panose="05000000000000000000" pitchFamily="2" charset="2"/>
              </a:rPr>
              <a:t>Manuelle Bearbeitung und Aktualisierung notwendig</a:t>
            </a:r>
            <a:endParaRPr lang="de-DE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9134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564543" y="1527462"/>
            <a:ext cx="10994500" cy="4842032"/>
          </a:xfrm>
        </p:spPr>
        <p:txBody>
          <a:bodyPr/>
          <a:lstStyle/>
          <a:p>
            <a:pPr marL="0" indent="0">
              <a:buNone/>
            </a:pPr>
            <a:r>
              <a:rPr lang="de-DE" sz="3200" dirty="0" smtClean="0">
                <a:solidFill>
                  <a:schemeClr val="accent1"/>
                </a:solidFill>
              </a:rPr>
              <a:t>Das Portal der Open Data Portale …</a:t>
            </a:r>
          </a:p>
          <a:p>
            <a:pPr marL="0" indent="0">
              <a:buNone/>
            </a:pPr>
            <a:endParaRPr lang="de-DE" dirty="0">
              <a:solidFill>
                <a:srgbClr val="00B0F0"/>
              </a:solidFill>
            </a:endParaRPr>
          </a:p>
          <a:p>
            <a:r>
              <a:rPr lang="de-DE" dirty="0"/>
              <a:t>i</a:t>
            </a:r>
            <a:r>
              <a:rPr lang="de-DE" dirty="0" smtClean="0"/>
              <a:t>st ein </a:t>
            </a:r>
            <a:r>
              <a:rPr lang="de-DE" dirty="0" err="1" smtClean="0"/>
              <a:t>One</a:t>
            </a:r>
            <a:r>
              <a:rPr lang="de-DE" dirty="0" smtClean="0"/>
              <a:t>-</a:t>
            </a:r>
            <a:r>
              <a:rPr lang="de-DE" dirty="0" err="1" smtClean="0"/>
              <a:t>Stop</a:t>
            </a:r>
            <a:r>
              <a:rPr lang="de-DE" dirty="0" smtClean="0"/>
              <a:t>-Portal für offene </a:t>
            </a:r>
            <a:r>
              <a:rPr lang="de-DE" dirty="0" err="1" smtClean="0"/>
              <a:t>Geodaten</a:t>
            </a:r>
            <a:r>
              <a:rPr lang="de-DE" dirty="0"/>
              <a:t> </a:t>
            </a:r>
            <a:r>
              <a:rPr lang="de-DE" dirty="0" smtClean="0"/>
              <a:t>in D-A-CH-LI</a:t>
            </a:r>
          </a:p>
          <a:p>
            <a:r>
              <a:rPr lang="de-DE" dirty="0"/>
              <a:t>b</a:t>
            </a:r>
            <a:r>
              <a:rPr lang="de-DE" dirty="0" smtClean="0"/>
              <a:t>ietet Transparenz und Orientierung</a:t>
            </a:r>
          </a:p>
          <a:p>
            <a:r>
              <a:rPr lang="de-DE" dirty="0"/>
              <a:t>i</a:t>
            </a:r>
            <a:r>
              <a:rPr lang="de-DE" dirty="0" smtClean="0"/>
              <a:t>st Open Source und Open Data</a:t>
            </a:r>
          </a:p>
          <a:p>
            <a:r>
              <a:rPr lang="de-DE" dirty="0"/>
              <a:t>l</a:t>
            </a:r>
            <a:r>
              <a:rPr lang="de-DE" dirty="0" smtClean="0"/>
              <a:t>ebt von Nutzerbeteiligung</a:t>
            </a:r>
          </a:p>
          <a:p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Fazit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3758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4260438" y="1626240"/>
            <a:ext cx="7036401" cy="3133938"/>
          </a:xfrm>
        </p:spPr>
        <p:txBody>
          <a:bodyPr/>
          <a:lstStyle/>
          <a:p>
            <a:pPr>
              <a:lnSpc>
                <a:spcPct val="100000"/>
              </a:lnSpc>
              <a:spcAft>
                <a:spcPts val="3600"/>
              </a:spcAft>
            </a:pPr>
            <a:r>
              <a:rPr lang="de-DE" dirty="0" err="1" smtClean="0"/>
              <a:t>OpenGeoEdu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sz="3600" dirty="0" smtClean="0">
                <a:solidFill>
                  <a:schemeClr val="tx1"/>
                </a:solidFill>
              </a:rPr>
              <a:t>Offene </a:t>
            </a:r>
            <a:r>
              <a:rPr lang="de-DE" sz="3600" dirty="0">
                <a:solidFill>
                  <a:schemeClr val="tx1"/>
                </a:solidFill>
              </a:rPr>
              <a:t>D</a:t>
            </a:r>
            <a:r>
              <a:rPr lang="de-DE" sz="3600" dirty="0" smtClean="0">
                <a:solidFill>
                  <a:schemeClr val="tx1"/>
                </a:solidFill>
              </a:rPr>
              <a:t>aten für Lehre und Forschung in raumbezogenen Studiengängen</a:t>
            </a:r>
            <a:br>
              <a:rPr lang="de-DE" sz="3600" dirty="0" smtClean="0">
                <a:solidFill>
                  <a:schemeClr val="tx1"/>
                </a:solidFill>
              </a:rPr>
            </a:br>
            <a:r>
              <a:rPr lang="de-DE" sz="1800" dirty="0">
                <a:solidFill>
                  <a:schemeClr val="tx1"/>
                </a:solidFill>
              </a:rPr>
              <a:t/>
            </a:r>
            <a:br>
              <a:rPr lang="de-DE" sz="1800" dirty="0">
                <a:solidFill>
                  <a:schemeClr val="tx1"/>
                </a:solidFill>
              </a:rPr>
            </a:br>
            <a:r>
              <a:rPr lang="de-DE" sz="2400" dirty="0" smtClean="0">
                <a:solidFill>
                  <a:schemeClr val="tx1"/>
                </a:solidFill>
              </a:rPr>
              <a:t>https://www.opengeoedu.de</a:t>
            </a:r>
            <a:endParaRPr lang="de-DE" sz="3600" dirty="0">
              <a:solidFill>
                <a:schemeClr val="tx1"/>
              </a:solidFill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 rotWithShape="1">
          <a:blip r:embed="rId3"/>
          <a:srcRect l="29150" t="8775" r="30133" b="3797"/>
          <a:stretch/>
        </p:blipFill>
        <p:spPr>
          <a:xfrm>
            <a:off x="564543" y="1321060"/>
            <a:ext cx="3553429" cy="4768590"/>
          </a:xfrm>
          <a:prstGeom prst="rect">
            <a:avLst/>
          </a:prstGeom>
        </p:spPr>
      </p:pic>
      <p:pic>
        <p:nvPicPr>
          <p:cNvPr id="8" name="Grafik 7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7207" y="4978400"/>
            <a:ext cx="2636520" cy="1524000"/>
          </a:xfrm>
          <a:prstGeom prst="rect">
            <a:avLst/>
          </a:prstGeom>
        </p:spPr>
      </p:pic>
      <p:pic>
        <p:nvPicPr>
          <p:cNvPr id="9" name="Grafik 8" descr="Bildergebnis für bmvi Modernitätsfonds">
            <a:hlinkClick r:id="rId6"/>
          </p:cNvPr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9461" y="4876800"/>
            <a:ext cx="2743200" cy="1371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6809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OpenGeoEdu</a:t>
            </a:r>
            <a:endParaRPr lang="de-DE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marL="342900" indent="-342900" algn="ctr">
              <a:spcBef>
                <a:spcPct val="20000"/>
              </a:spcBef>
              <a:buClr>
                <a:schemeClr val="accent1"/>
              </a:buClr>
            </a:pPr>
            <a:r>
              <a:rPr lang="de-DE" sz="2400" b="1" dirty="0" smtClean="0">
                <a:latin typeface="Roboto" panose="02000000000000000000" pitchFamily="2" charset="0"/>
                <a:ea typeface="Roboto" panose="02000000000000000000" pitchFamily="2" charset="0"/>
                <a:cs typeface="Open Sans" panose="020B0606030504020204" charset="0"/>
              </a:rPr>
              <a:t>Ein </a:t>
            </a:r>
            <a:r>
              <a:rPr lang="de-DE" sz="2400" b="1" dirty="0">
                <a:solidFill>
                  <a:srgbClr val="898989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charset="0"/>
              </a:rPr>
              <a:t>Verbundprojekt</a:t>
            </a:r>
            <a:r>
              <a:rPr lang="de-DE" sz="2400" b="1" dirty="0">
                <a:latin typeface="Roboto" panose="02000000000000000000" pitchFamily="2" charset="0"/>
                <a:ea typeface="Roboto" panose="02000000000000000000" pitchFamily="2" charset="0"/>
                <a:cs typeface="Open Sans" panose="020B0606030504020204" charset="0"/>
              </a:rPr>
              <a:t> gefördert durch den Modernitätsfonds </a:t>
            </a:r>
            <a:endParaRPr lang="de-DE" sz="2400" b="1" dirty="0" smtClean="0">
              <a:latin typeface="Roboto" panose="02000000000000000000" pitchFamily="2" charset="0"/>
              <a:ea typeface="Roboto" panose="02000000000000000000" pitchFamily="2" charset="0"/>
              <a:cs typeface="Open Sans" panose="020B0606030504020204" charset="0"/>
            </a:endParaRPr>
          </a:p>
          <a:p>
            <a:pPr marL="342900" indent="-342900" algn="ctr">
              <a:spcBef>
                <a:spcPct val="20000"/>
              </a:spcBef>
              <a:buClr>
                <a:schemeClr val="accent1"/>
              </a:buClr>
            </a:pPr>
            <a:r>
              <a:rPr lang="de-DE" sz="2400" b="1" dirty="0" smtClean="0">
                <a:latin typeface="Roboto" panose="02000000000000000000" pitchFamily="2" charset="0"/>
                <a:ea typeface="Roboto" panose="02000000000000000000" pitchFamily="2" charset="0"/>
                <a:cs typeface="Open Sans" panose="020B0606030504020204" charset="0"/>
              </a:rPr>
              <a:t>des </a:t>
            </a:r>
            <a:r>
              <a:rPr lang="de-DE" sz="2400" b="1" dirty="0">
                <a:latin typeface="Roboto" panose="02000000000000000000" pitchFamily="2" charset="0"/>
                <a:ea typeface="Roboto" panose="02000000000000000000" pitchFamily="2" charset="0"/>
                <a:cs typeface="Open Sans" panose="020B0606030504020204" charset="0"/>
              </a:rPr>
              <a:t>Bundesministerium für Verkehr und digitale </a:t>
            </a:r>
            <a:r>
              <a:rPr lang="de-DE" sz="2400" b="1" dirty="0" smtClean="0">
                <a:latin typeface="Roboto" panose="02000000000000000000" pitchFamily="2" charset="0"/>
                <a:ea typeface="Roboto" panose="02000000000000000000" pitchFamily="2" charset="0"/>
                <a:cs typeface="Open Sans" panose="020B0606030504020204" charset="0"/>
              </a:rPr>
              <a:t>Infrastruktur</a:t>
            </a:r>
            <a:endParaRPr lang="de-DE" sz="2400" dirty="0">
              <a:latin typeface="Roboto" panose="02000000000000000000" pitchFamily="2" charset="0"/>
              <a:ea typeface="Roboto" panose="02000000000000000000" pitchFamily="2" charset="0"/>
              <a:cs typeface="Open Sans" panose="020B0606030504020204" charset="0"/>
            </a:endParaRPr>
          </a:p>
        </p:txBody>
      </p:sp>
      <p:pic>
        <p:nvPicPr>
          <p:cNvPr id="4" name="Grafik 3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963" y="313262"/>
            <a:ext cx="1260000" cy="1260000"/>
          </a:xfrm>
          <a:prstGeom prst="rect">
            <a:avLst/>
          </a:prstGeom>
        </p:spPr>
      </p:pic>
      <p:pic>
        <p:nvPicPr>
          <p:cNvPr id="6" name="Grafik 5">
            <a:hlinkClick r:id="rId5"/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4244" y="577065"/>
            <a:ext cx="1572632" cy="720000"/>
          </a:xfrm>
          <a:prstGeom prst="rect">
            <a:avLst/>
          </a:prstGeom>
        </p:spPr>
      </p:pic>
      <p:pic>
        <p:nvPicPr>
          <p:cNvPr id="7" name="Grafik 6">
            <a:hlinkClick r:id="rId7"/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6161" y="577065"/>
            <a:ext cx="898704" cy="720000"/>
          </a:xfrm>
          <a:prstGeom prst="rect">
            <a:avLst/>
          </a:prstGeom>
        </p:spPr>
      </p:pic>
      <p:pic>
        <p:nvPicPr>
          <p:cNvPr id="8" name="Grafik 7">
            <a:hlinkClick r:id="rId9"/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8362" y="577065"/>
            <a:ext cx="497369" cy="720000"/>
          </a:xfrm>
          <a:prstGeom prst="rect">
            <a:avLst/>
          </a:prstGeom>
        </p:spPr>
      </p:pic>
      <p:pic>
        <p:nvPicPr>
          <p:cNvPr id="9" name="Grafik 8">
            <a:hlinkClick r:id="rId11"/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083" y="577065"/>
            <a:ext cx="1219201" cy="720000"/>
          </a:xfrm>
          <a:prstGeom prst="rect">
            <a:avLst/>
          </a:prstGeom>
        </p:spPr>
      </p:pic>
      <p:pic>
        <p:nvPicPr>
          <p:cNvPr id="10" name="Grafik 9">
            <a:hlinkClick r:id="rId13"/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7744" y="4956309"/>
            <a:ext cx="2636520" cy="1524000"/>
          </a:xfrm>
          <a:prstGeom prst="rect">
            <a:avLst/>
          </a:prstGeom>
        </p:spPr>
      </p:pic>
      <p:pic>
        <p:nvPicPr>
          <p:cNvPr id="11" name="Grafik 10" descr="Bildergebnis für bmvi Modernitätsfonds">
            <a:hlinkClick r:id="rId15"/>
          </p:cNvPr>
          <p:cNvPicPr/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7978" y="5032509"/>
            <a:ext cx="2743200" cy="13716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hteck 4"/>
          <p:cNvSpPr/>
          <p:nvPr/>
        </p:nvSpPr>
        <p:spPr>
          <a:xfrm>
            <a:off x="7070928" y="6503194"/>
            <a:ext cx="2170151" cy="354806"/>
          </a:xfrm>
          <a:prstGeom prst="rect">
            <a:avLst/>
          </a:prstGeom>
        </p:spPr>
        <p:txBody>
          <a:bodyPr wrap="square" anchor="ctr">
            <a:noAutofit/>
          </a:bodyPr>
          <a:lstStyle/>
          <a:p>
            <a:r>
              <a:rPr lang="de-DE" sz="1000" dirty="0">
                <a:latin typeface="+mj-lt"/>
              </a:rPr>
              <a:t>Förderkennzeichen</a:t>
            </a:r>
            <a:r>
              <a:rPr lang="de-DE" sz="1050" dirty="0">
                <a:latin typeface="+mj-lt"/>
              </a:rPr>
              <a:t>: 19F2007A</a:t>
            </a:r>
          </a:p>
        </p:txBody>
      </p:sp>
    </p:spTree>
    <p:extLst>
      <p:ext uri="{BB962C8B-B14F-4D97-AF65-F5344CB8AC3E}">
        <p14:creationId xmlns:p14="http://schemas.microsoft.com/office/powerpoint/2010/main" val="1198709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ildplatzhalter 1"/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669659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574" y="4702605"/>
            <a:ext cx="720000" cy="720000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7870" y="4702605"/>
            <a:ext cx="730807" cy="720000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3148" y="4702605"/>
            <a:ext cx="720000" cy="720000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0251" y="4702605"/>
            <a:ext cx="730807" cy="720000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2632" y="4702605"/>
            <a:ext cx="964251" cy="720000"/>
          </a:xfrm>
          <a:prstGeom prst="rect">
            <a:avLst/>
          </a:prstGeom>
        </p:spPr>
      </p:pic>
      <p:pic>
        <p:nvPicPr>
          <p:cNvPr id="13" name="Grafik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722" y="4702605"/>
            <a:ext cx="720000" cy="720000"/>
          </a:xfrm>
          <a:prstGeom prst="rect">
            <a:avLst/>
          </a:prstGeom>
        </p:spPr>
      </p:pic>
      <p:pic>
        <p:nvPicPr>
          <p:cNvPr id="14" name="Grafik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6296" y="4702605"/>
            <a:ext cx="720000" cy="720000"/>
          </a:xfrm>
          <a:prstGeom prst="rect">
            <a:avLst/>
          </a:prstGeom>
        </p:spPr>
      </p:pic>
      <p:pic>
        <p:nvPicPr>
          <p:cNvPr id="18" name="Grafik 1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486" y="3249740"/>
            <a:ext cx="599400" cy="720000"/>
          </a:xfrm>
          <a:prstGeom prst="rect">
            <a:avLst/>
          </a:prstGeom>
        </p:spPr>
      </p:pic>
      <p:pic>
        <p:nvPicPr>
          <p:cNvPr id="19" name="Grafik 1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8922" y="3306127"/>
            <a:ext cx="628467" cy="720000"/>
          </a:xfrm>
          <a:prstGeom prst="rect">
            <a:avLst/>
          </a:prstGeom>
        </p:spPr>
      </p:pic>
      <p:pic>
        <p:nvPicPr>
          <p:cNvPr id="20" name="Grafik 19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859" y="3246691"/>
            <a:ext cx="554768" cy="720000"/>
          </a:xfrm>
          <a:prstGeom prst="rect">
            <a:avLst/>
          </a:prstGeom>
        </p:spPr>
      </p:pic>
      <p:pic>
        <p:nvPicPr>
          <p:cNvPr id="21" name="Grafik 20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2981" y="3209648"/>
            <a:ext cx="899522" cy="720000"/>
          </a:xfrm>
          <a:prstGeom prst="rect">
            <a:avLst/>
          </a:prstGeom>
        </p:spPr>
      </p:pic>
      <p:pic>
        <p:nvPicPr>
          <p:cNvPr id="28" name="Grafik 2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6362" y="3229460"/>
            <a:ext cx="901783" cy="720000"/>
          </a:xfrm>
          <a:prstGeom prst="rect">
            <a:avLst/>
          </a:prstGeom>
        </p:spPr>
      </p:pic>
      <p:pic>
        <p:nvPicPr>
          <p:cNvPr id="29" name="Grafik 28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0536" y="3224888"/>
            <a:ext cx="888586" cy="720000"/>
          </a:xfrm>
          <a:prstGeom prst="rect">
            <a:avLst/>
          </a:prstGeom>
        </p:spPr>
      </p:pic>
      <p:pic>
        <p:nvPicPr>
          <p:cNvPr id="30" name="Grafik 29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1141" y="3209648"/>
            <a:ext cx="835536" cy="720000"/>
          </a:xfrm>
          <a:prstGeom prst="rect">
            <a:avLst/>
          </a:prstGeom>
        </p:spPr>
      </p:pic>
      <p:pic>
        <p:nvPicPr>
          <p:cNvPr id="31" name="Grafik 30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4425" y="3222602"/>
            <a:ext cx="822857" cy="720000"/>
          </a:xfrm>
          <a:prstGeom prst="rect">
            <a:avLst/>
          </a:prstGeom>
        </p:spPr>
      </p:pic>
      <p:pic>
        <p:nvPicPr>
          <p:cNvPr id="32" name="Grafik 31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7" y="2016988"/>
            <a:ext cx="791524" cy="720000"/>
          </a:xfrm>
          <a:prstGeom prst="rect">
            <a:avLst/>
          </a:prstGeom>
        </p:spPr>
      </p:pic>
      <p:pic>
        <p:nvPicPr>
          <p:cNvPr id="33" name="Grafik 32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4826" y="2016988"/>
            <a:ext cx="791524" cy="720000"/>
          </a:xfrm>
          <a:prstGeom prst="rect">
            <a:avLst/>
          </a:prstGeom>
        </p:spPr>
      </p:pic>
      <p:pic>
        <p:nvPicPr>
          <p:cNvPr id="34" name="Grafik 33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745" y="3209648"/>
            <a:ext cx="1029318" cy="720000"/>
          </a:xfrm>
          <a:prstGeom prst="rect">
            <a:avLst/>
          </a:prstGeom>
        </p:spPr>
      </p:pic>
      <p:pic>
        <p:nvPicPr>
          <p:cNvPr id="35" name="Grafik 34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1248" y="3209648"/>
            <a:ext cx="1029318" cy="720000"/>
          </a:xfrm>
          <a:prstGeom prst="rect">
            <a:avLst/>
          </a:prstGeom>
        </p:spPr>
      </p:pic>
      <p:pic>
        <p:nvPicPr>
          <p:cNvPr id="38" name="Grafik 37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5229" y="4702605"/>
            <a:ext cx="635200" cy="720000"/>
          </a:xfrm>
          <a:prstGeom prst="rect">
            <a:avLst/>
          </a:prstGeom>
        </p:spPr>
      </p:pic>
      <p:pic>
        <p:nvPicPr>
          <p:cNvPr id="39" name="Grafik 38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8456" y="4702605"/>
            <a:ext cx="635200" cy="720000"/>
          </a:xfrm>
          <a:prstGeom prst="rect">
            <a:avLst/>
          </a:prstGeom>
        </p:spPr>
      </p:pic>
      <p:pic>
        <p:nvPicPr>
          <p:cNvPr id="40" name="Inhaltsplatzhalter 52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9939" y="2042290"/>
            <a:ext cx="1054022" cy="720000"/>
          </a:xfrm>
          <a:prstGeom prst="rect">
            <a:avLst/>
          </a:prstGeom>
        </p:spPr>
      </p:pic>
      <p:pic>
        <p:nvPicPr>
          <p:cNvPr id="41" name="Grafik 40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6516" y="2042290"/>
            <a:ext cx="1054022" cy="720000"/>
          </a:xfrm>
          <a:prstGeom prst="rect">
            <a:avLst/>
          </a:prstGeom>
        </p:spPr>
      </p:pic>
      <p:pic>
        <p:nvPicPr>
          <p:cNvPr id="42" name="Grafik 41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5428" y="1975997"/>
            <a:ext cx="539621" cy="720000"/>
          </a:xfrm>
          <a:prstGeom prst="rect">
            <a:avLst/>
          </a:prstGeom>
        </p:spPr>
      </p:pic>
      <p:pic>
        <p:nvPicPr>
          <p:cNvPr id="43" name="Grafik 42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8851" y="1975997"/>
            <a:ext cx="539621" cy="720000"/>
          </a:xfrm>
          <a:prstGeom prst="rect">
            <a:avLst/>
          </a:prstGeom>
        </p:spPr>
      </p:pic>
      <p:pic>
        <p:nvPicPr>
          <p:cNvPr id="44" name="Grafik 43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7827" y="2026799"/>
            <a:ext cx="678901" cy="720000"/>
          </a:xfrm>
          <a:prstGeom prst="rect">
            <a:avLst/>
          </a:prstGeom>
        </p:spPr>
      </p:pic>
      <p:pic>
        <p:nvPicPr>
          <p:cNvPr id="45" name="Grafik 44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8528" y="2013845"/>
            <a:ext cx="678856" cy="720000"/>
          </a:xfrm>
          <a:prstGeom prst="rect">
            <a:avLst/>
          </a:prstGeom>
        </p:spPr>
      </p:pic>
      <p:pic>
        <p:nvPicPr>
          <p:cNvPr id="46" name="Grafik 45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7817" y="2010797"/>
            <a:ext cx="718543" cy="720000"/>
          </a:xfrm>
          <a:prstGeom prst="rect">
            <a:avLst/>
          </a:prstGeom>
        </p:spPr>
      </p:pic>
      <p:pic>
        <p:nvPicPr>
          <p:cNvPr id="47" name="Grafik 46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4458" y="2026799"/>
            <a:ext cx="678901" cy="720000"/>
          </a:xfrm>
          <a:prstGeom prst="rect">
            <a:avLst/>
          </a:prstGeom>
        </p:spPr>
      </p:pic>
      <p:pic>
        <p:nvPicPr>
          <p:cNvPr id="48" name="Grafik 47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8205" y="2013845"/>
            <a:ext cx="678856" cy="720000"/>
          </a:xfrm>
          <a:prstGeom prst="rect">
            <a:avLst/>
          </a:prstGeom>
        </p:spPr>
      </p:pic>
      <p:pic>
        <p:nvPicPr>
          <p:cNvPr id="49" name="Grafik 48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8195" y="2010797"/>
            <a:ext cx="718543" cy="720000"/>
          </a:xfrm>
          <a:prstGeom prst="rect">
            <a:avLst/>
          </a:prstGeom>
        </p:spPr>
      </p:pic>
      <p:pic>
        <p:nvPicPr>
          <p:cNvPr id="50" name="Grafik 49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370" y="726091"/>
            <a:ext cx="771146" cy="685801"/>
          </a:xfrm>
          <a:prstGeom prst="rect">
            <a:avLst/>
          </a:prstGeom>
        </p:spPr>
      </p:pic>
      <p:pic>
        <p:nvPicPr>
          <p:cNvPr id="51" name="Grafik 50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4131" y="727484"/>
            <a:ext cx="771146" cy="685801"/>
          </a:xfrm>
          <a:prstGeom prst="rect">
            <a:avLst/>
          </a:prstGeom>
        </p:spPr>
      </p:pic>
      <p:pic>
        <p:nvPicPr>
          <p:cNvPr id="52" name="Grafik 51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9892" y="727484"/>
            <a:ext cx="771146" cy="685801"/>
          </a:xfrm>
          <a:prstGeom prst="rect">
            <a:avLst/>
          </a:prstGeom>
        </p:spPr>
      </p:pic>
      <p:pic>
        <p:nvPicPr>
          <p:cNvPr id="53" name="Grafik 52"/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4467" y="728000"/>
            <a:ext cx="771146" cy="685801"/>
          </a:xfrm>
          <a:prstGeom prst="rect">
            <a:avLst/>
          </a:prstGeom>
        </p:spPr>
      </p:pic>
      <p:pic>
        <p:nvPicPr>
          <p:cNvPr id="54" name="Grafik 53"/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6553" y="721734"/>
            <a:ext cx="771146" cy="685801"/>
          </a:xfrm>
          <a:prstGeom prst="rect">
            <a:avLst/>
          </a:prstGeom>
        </p:spPr>
      </p:pic>
      <p:pic>
        <p:nvPicPr>
          <p:cNvPr id="55" name="Grafik 54"/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6706" y="732881"/>
            <a:ext cx="771146" cy="685801"/>
          </a:xfrm>
          <a:prstGeom prst="rect">
            <a:avLst/>
          </a:prstGeom>
        </p:spPr>
      </p:pic>
      <p:pic>
        <p:nvPicPr>
          <p:cNvPr id="56" name="Grafik 55"/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3214" y="721733"/>
            <a:ext cx="771146" cy="685801"/>
          </a:xfrm>
          <a:prstGeom prst="rect">
            <a:avLst/>
          </a:prstGeom>
        </p:spPr>
      </p:pic>
      <p:pic>
        <p:nvPicPr>
          <p:cNvPr id="57" name="Grafik 56"/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0820" y="666081"/>
            <a:ext cx="771146" cy="685801"/>
          </a:xfrm>
          <a:prstGeom prst="rect">
            <a:avLst/>
          </a:prstGeom>
        </p:spPr>
      </p:pic>
      <p:pic>
        <p:nvPicPr>
          <p:cNvPr id="58" name="Grafik 57"/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9722" y="721733"/>
            <a:ext cx="781336" cy="694863"/>
          </a:xfrm>
          <a:prstGeom prst="rect">
            <a:avLst/>
          </a:prstGeom>
        </p:spPr>
      </p:pic>
      <p:sp>
        <p:nvSpPr>
          <p:cNvPr id="62" name="Inhaltsplatzhalter 61"/>
          <p:cNvSpPr>
            <a:spLocks noGrp="1"/>
          </p:cNvSpPr>
          <p:nvPr>
            <p:ph idx="1"/>
          </p:nvPr>
        </p:nvSpPr>
        <p:spPr>
          <a:xfrm>
            <a:off x="564543" y="5560828"/>
            <a:ext cx="10789257" cy="808666"/>
          </a:xfrm>
        </p:spPr>
        <p:txBody>
          <a:bodyPr/>
          <a:lstStyle/>
          <a:p>
            <a:pPr mar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42419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554804" y="359062"/>
            <a:ext cx="9875736" cy="1168400"/>
          </a:xfrm>
        </p:spPr>
        <p:txBody>
          <a:bodyPr/>
          <a:lstStyle/>
          <a:p>
            <a:r>
              <a:rPr lang="de-DE" dirty="0" smtClean="0"/>
              <a:t>Open Sans – für Titel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smtClean="0">
                <a:latin typeface="Open Sans" panose="020B0606030504020204" pitchFamily="34" charset="0"/>
                <a:ea typeface="Open Sans" panose="020B0606030504020204" pitchFamily="34" charset="0"/>
              </a:rPr>
              <a:t>Open Sans				OpenGeoEdu</a:t>
            </a:r>
          </a:p>
          <a:p>
            <a:pPr marL="0" indent="0">
              <a:buNone/>
            </a:pPr>
            <a:r>
              <a:rPr lang="de-DE" dirty="0" smtClean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Open Sans </a:t>
            </a:r>
            <a:r>
              <a:rPr lang="de-DE" dirty="0" err="1" smtClean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ExtraBold</a:t>
            </a:r>
            <a:r>
              <a:rPr lang="de-DE" dirty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	</a:t>
            </a:r>
            <a:r>
              <a:rPr lang="de-DE" dirty="0" smtClean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OpenGeoEdu</a:t>
            </a:r>
          </a:p>
          <a:p>
            <a:pPr marL="0" indent="0">
              <a:buNone/>
            </a:pPr>
            <a:r>
              <a:rPr lang="de-DE" dirty="0" smtClean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Open Sans Light		</a:t>
            </a:r>
            <a:r>
              <a:rPr lang="de-DE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	OpenGeoEdu</a:t>
            </a:r>
            <a:endParaRPr lang="de-DE" dirty="0" smtClean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0" indent="0">
              <a:buNone/>
            </a:pPr>
            <a:r>
              <a:rPr lang="de-DE" dirty="0" smtClean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Open Sans </a:t>
            </a:r>
            <a:r>
              <a:rPr lang="de-DE" dirty="0" err="1" smtClean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SemiBold</a:t>
            </a:r>
            <a:r>
              <a:rPr lang="de-DE" dirty="0" smtClean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	</a:t>
            </a:r>
            <a:r>
              <a:rPr lang="de-DE" dirty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	</a:t>
            </a:r>
            <a:r>
              <a:rPr lang="de-DE" dirty="0" smtClean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OpenGeoEdu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Rechteck 4"/>
          <p:cNvSpPr/>
          <p:nvPr/>
        </p:nvSpPr>
        <p:spPr>
          <a:xfrm>
            <a:off x="564543" y="6109809"/>
            <a:ext cx="51251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>
                <a:latin typeface="Roboto" panose="02000000000000000000" pitchFamily="2" charset="0"/>
                <a:ea typeface="Roboto" panose="02000000000000000000" pitchFamily="2" charset="0"/>
                <a:hlinkClick r:id="rId3"/>
              </a:rPr>
              <a:t>https://fonts.google.com/specimen/Open+Sans</a:t>
            </a:r>
            <a:endParaRPr lang="de-DE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24587" y="1536340"/>
            <a:ext cx="4218173" cy="4951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467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554804" y="359062"/>
            <a:ext cx="9875736" cy="1168400"/>
          </a:xfrm>
        </p:spPr>
        <p:txBody>
          <a:bodyPr/>
          <a:lstStyle/>
          <a:p>
            <a:r>
              <a:rPr lang="de-DE" dirty="0" err="1" smtClean="0"/>
              <a:t>Roboto</a:t>
            </a:r>
            <a:r>
              <a:rPr lang="de-DE" dirty="0" smtClean="0"/>
              <a:t> – für Text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de-DE" dirty="0" smtClean="0">
                <a:latin typeface="Roboto" panose="02000000000000000000" pitchFamily="2" charset="0"/>
                <a:ea typeface="Roboto" panose="02000000000000000000" pitchFamily="2" charset="0"/>
              </a:rPr>
              <a:t>ROBOTO				OpenGeoEdu</a:t>
            </a:r>
          </a:p>
          <a:p>
            <a:pPr marL="0" indent="0">
              <a:buNone/>
            </a:pPr>
            <a:r>
              <a:rPr lang="de-DE" dirty="0" smtClean="0">
                <a:latin typeface="Roboto Black" panose="02000000000000000000" pitchFamily="2" charset="0"/>
                <a:ea typeface="Roboto Black" panose="02000000000000000000" pitchFamily="2" charset="0"/>
              </a:rPr>
              <a:t>ROBOTO BLACK		</a:t>
            </a:r>
            <a:r>
              <a:rPr lang="de-DE" dirty="0">
                <a:latin typeface="Roboto Black" panose="02000000000000000000" pitchFamily="2" charset="0"/>
                <a:ea typeface="Roboto Black" panose="02000000000000000000" pitchFamily="2" charset="0"/>
              </a:rPr>
              <a:t>	OpenGeoEdu</a:t>
            </a:r>
            <a:endParaRPr lang="de-DE" dirty="0" smtClean="0">
              <a:latin typeface="Roboto Black" panose="02000000000000000000" pitchFamily="2" charset="0"/>
              <a:ea typeface="Roboto Black" panose="02000000000000000000" pitchFamily="2" charset="0"/>
            </a:endParaRPr>
          </a:p>
          <a:p>
            <a:pPr marL="0" indent="0">
              <a:buNone/>
            </a:pPr>
            <a:r>
              <a:rPr lang="de-DE" dirty="0">
                <a:latin typeface="Roboto Light" panose="02000000000000000000" pitchFamily="2" charset="0"/>
                <a:ea typeface="Roboto Light" panose="02000000000000000000" pitchFamily="2" charset="0"/>
              </a:rPr>
              <a:t>ROBOTO </a:t>
            </a:r>
            <a:r>
              <a:rPr lang="de-DE" dirty="0" smtClean="0">
                <a:latin typeface="Roboto Light" panose="02000000000000000000" pitchFamily="2" charset="0"/>
                <a:ea typeface="Roboto Light" panose="02000000000000000000" pitchFamily="2" charset="0"/>
              </a:rPr>
              <a:t>LIGHT		</a:t>
            </a:r>
            <a:r>
              <a:rPr lang="de-DE" dirty="0">
                <a:latin typeface="Roboto Light" panose="02000000000000000000" pitchFamily="2" charset="0"/>
                <a:ea typeface="Roboto Light" panose="02000000000000000000" pitchFamily="2" charset="0"/>
              </a:rPr>
              <a:t>	OpenGeoEdu</a:t>
            </a:r>
            <a:endParaRPr lang="de-DE" dirty="0" smtClean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0" indent="0">
              <a:buNone/>
            </a:pPr>
            <a:r>
              <a:rPr lang="de-DE" dirty="0" smtClean="0">
                <a:latin typeface="Roboto Medium" panose="02000000000000000000" pitchFamily="2" charset="0"/>
                <a:ea typeface="Roboto Medium" panose="02000000000000000000" pitchFamily="2" charset="0"/>
              </a:rPr>
              <a:t>ROBOTO MEDIUM	</a:t>
            </a:r>
            <a:r>
              <a:rPr lang="de-DE" dirty="0">
                <a:latin typeface="Roboto Medium" panose="02000000000000000000" pitchFamily="2" charset="0"/>
                <a:ea typeface="Roboto Medium" panose="02000000000000000000" pitchFamily="2" charset="0"/>
              </a:rPr>
              <a:t>	OpenGeoEdu</a:t>
            </a:r>
            <a:endParaRPr lang="de-DE" dirty="0" smtClean="0">
              <a:latin typeface="Roboto Medium" panose="02000000000000000000" pitchFamily="2" charset="0"/>
              <a:ea typeface="Roboto Medium" panose="02000000000000000000" pitchFamily="2" charset="0"/>
            </a:endParaRPr>
          </a:p>
          <a:p>
            <a:pPr marL="0" indent="0">
              <a:buNone/>
            </a:pPr>
            <a:r>
              <a:rPr lang="de-DE" dirty="0" smtClean="0">
                <a:latin typeface="Roboto Thin" panose="02000000000000000000" pitchFamily="2" charset="0"/>
                <a:ea typeface="Roboto Thin" panose="02000000000000000000" pitchFamily="2" charset="0"/>
              </a:rPr>
              <a:t>ROBOTO THIN			OpenGeoEdu</a:t>
            </a:r>
            <a:endParaRPr lang="de-DE" dirty="0">
              <a:latin typeface="Roboto Thin" panose="02000000000000000000" pitchFamily="2" charset="0"/>
              <a:ea typeface="Roboto Thin" panose="02000000000000000000" pitchFamily="2" charset="0"/>
            </a:endParaRPr>
          </a:p>
        </p:txBody>
      </p:sp>
      <p:sp>
        <p:nvSpPr>
          <p:cNvPr id="2" name="Inhaltsplatzhalter 1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endParaRPr lang="de-DE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16639" y="1545218"/>
            <a:ext cx="4034070" cy="4934508"/>
          </a:xfrm>
          <a:prstGeom prst="rect">
            <a:avLst/>
          </a:prstGeom>
        </p:spPr>
      </p:pic>
      <p:sp>
        <p:nvSpPr>
          <p:cNvPr id="7" name="Rechteck 6"/>
          <p:cNvSpPr/>
          <p:nvPr/>
        </p:nvSpPr>
        <p:spPr>
          <a:xfrm>
            <a:off x="564543" y="6126570"/>
            <a:ext cx="46923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>
                <a:latin typeface="Roboto" panose="02000000000000000000" pitchFamily="2" charset="0"/>
                <a:ea typeface="Roboto" panose="02000000000000000000" pitchFamily="2" charset="0"/>
                <a:hlinkClick r:id="rId4"/>
              </a:rPr>
              <a:t>https://fonts.google.com/specimen/Roboto</a:t>
            </a:r>
            <a:endParaRPr lang="de-DE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2839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-520995" y="337797"/>
            <a:ext cx="11015331" cy="1168400"/>
          </a:xfrm>
        </p:spPr>
        <p:txBody>
          <a:bodyPr/>
          <a:lstStyle/>
          <a:p>
            <a:r>
              <a:rPr lang="de-DE" dirty="0" smtClean="0"/>
              <a:t>Offene Daten: erste Schritte und Überlegungen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Textfeld 4"/>
          <p:cNvSpPr txBox="1"/>
          <p:nvPr/>
        </p:nvSpPr>
        <p:spPr>
          <a:xfrm>
            <a:off x="321895" y="2554833"/>
            <a:ext cx="1152014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 smtClean="0">
                <a:solidFill>
                  <a:schemeClr val="accent4">
                    <a:lumMod val="75000"/>
                  </a:schemeClr>
                </a:solidFill>
              </a:rPr>
              <a:t>Welche Daten werden benötigt?</a:t>
            </a:r>
          </a:p>
          <a:p>
            <a:endParaRPr lang="de-DE" sz="3200" dirty="0" smtClean="0"/>
          </a:p>
          <a:p>
            <a:r>
              <a:rPr lang="de-DE" sz="3200" dirty="0" smtClean="0"/>
              <a:t>		</a:t>
            </a:r>
            <a:r>
              <a:rPr lang="de-DE" sz="3200" dirty="0" smtClean="0">
                <a:solidFill>
                  <a:schemeClr val="tx2">
                    <a:lumMod val="75000"/>
                  </a:schemeClr>
                </a:solidFill>
              </a:rPr>
              <a:t>Wo / von wem werden die Daten angeboten?</a:t>
            </a:r>
          </a:p>
          <a:p>
            <a:r>
              <a:rPr lang="de-DE" sz="3200" dirty="0" smtClean="0">
                <a:solidFill>
                  <a:schemeClr val="tx2">
                    <a:lumMod val="75000"/>
                  </a:schemeClr>
                </a:solidFill>
              </a:rPr>
              <a:t>	</a:t>
            </a:r>
          </a:p>
          <a:p>
            <a:r>
              <a:rPr lang="de-DE" sz="3200" dirty="0">
                <a:solidFill>
                  <a:schemeClr val="tx2">
                    <a:lumMod val="75000"/>
                  </a:schemeClr>
                </a:solidFill>
              </a:rPr>
              <a:t>	</a:t>
            </a:r>
            <a:r>
              <a:rPr lang="de-DE" sz="3200" dirty="0" smtClean="0">
                <a:solidFill>
                  <a:schemeClr val="tx2">
                    <a:lumMod val="75000"/>
                  </a:schemeClr>
                </a:solidFill>
              </a:rPr>
              <a:t>			</a:t>
            </a:r>
            <a:r>
              <a:rPr lang="de-DE" sz="32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Wie </a:t>
            </a:r>
            <a:r>
              <a:rPr lang="de-DE" sz="32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können die Daten gefunden werden</a:t>
            </a:r>
            <a:r>
              <a:rPr lang="de-DE" sz="32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?</a:t>
            </a:r>
          </a:p>
          <a:p>
            <a:endParaRPr lang="de-DE" sz="28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  <a:p>
            <a:endParaRPr lang="de-DE" sz="28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7167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963" y="1716755"/>
            <a:ext cx="11406605" cy="1347333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237067" y="3612444"/>
            <a:ext cx="1149450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smtClean="0"/>
              <a:t>Voraussetzungen: Offene Lizenz, freie Verfügbarkeit, Interoperabilität</a:t>
            </a:r>
          </a:p>
          <a:p>
            <a:endParaRPr lang="de-DE" sz="2400" dirty="0"/>
          </a:p>
          <a:p>
            <a:r>
              <a:rPr lang="de-DE" sz="2400" dirty="0" smtClean="0">
                <a:solidFill>
                  <a:srgbClr val="0070C0"/>
                </a:solidFill>
              </a:rPr>
              <a:t>Für Nutzer sind auch andere, z.T. kostenlose Datenangebote und Webdienste relevant</a:t>
            </a:r>
            <a:endParaRPr lang="de-DE" sz="24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1827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Kategorien von Daten und Datenanbietern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Textfeld 4"/>
          <p:cNvSpPr txBox="1"/>
          <p:nvPr/>
        </p:nvSpPr>
        <p:spPr>
          <a:xfrm>
            <a:off x="4826178" y="4291043"/>
            <a:ext cx="227536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/>
              <a:t>Forschungsdaten</a:t>
            </a:r>
          </a:p>
          <a:p>
            <a:r>
              <a:rPr lang="en-US" dirty="0"/>
              <a:t>Open Access Infrastructure for Research in Europe</a:t>
            </a:r>
            <a:endParaRPr lang="de-DE" dirty="0"/>
          </a:p>
          <a:p>
            <a:r>
              <a:rPr lang="de-DE" sz="900" dirty="0"/>
              <a:t>https://www.openaire.eu/</a:t>
            </a:r>
            <a:endParaRPr lang="de-DE" dirty="0"/>
          </a:p>
          <a:p>
            <a:endParaRPr lang="de-DE" dirty="0"/>
          </a:p>
        </p:txBody>
      </p:sp>
      <p:sp>
        <p:nvSpPr>
          <p:cNvPr id="6" name="Textfeld 5"/>
          <p:cNvSpPr txBox="1"/>
          <p:nvPr/>
        </p:nvSpPr>
        <p:spPr>
          <a:xfrm>
            <a:off x="875562" y="4332140"/>
            <a:ext cx="300683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/>
              <a:t>Verwaltungsdaten</a:t>
            </a:r>
          </a:p>
          <a:p>
            <a:r>
              <a:rPr lang="de-DE" dirty="0" smtClean="0"/>
              <a:t>Europäisches </a:t>
            </a:r>
          </a:p>
          <a:p>
            <a:r>
              <a:rPr lang="de-DE" dirty="0" smtClean="0"/>
              <a:t>Datenportal</a:t>
            </a:r>
          </a:p>
          <a:p>
            <a:r>
              <a:rPr lang="de-DE" dirty="0" err="1" smtClean="0"/>
              <a:t>GovData</a:t>
            </a:r>
            <a:endParaRPr lang="de-DE" dirty="0" smtClean="0"/>
          </a:p>
          <a:p>
            <a:r>
              <a:rPr lang="de-DE" dirty="0" err="1" smtClean="0"/>
              <a:t>opendata.swiss</a:t>
            </a:r>
            <a:endParaRPr lang="de-DE" dirty="0"/>
          </a:p>
        </p:txBody>
      </p:sp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1675542" y="3202105"/>
            <a:ext cx="2206853" cy="90499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130134" rIns="0" bIns="65067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800" i="0" u="none" strike="noStrike" cap="none" normalizeH="0" baseline="0" dirty="0" smtClean="0">
                <a:ln>
                  <a:noFill/>
                </a:ln>
                <a:solidFill>
                  <a:srgbClr val="02609E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  <a:hlinkClick r:id="rId3"/>
              </a:rPr>
              <a:t>EUROPÄISCHES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800" i="0" u="none" strike="noStrike" cap="none" normalizeH="0" baseline="0" dirty="0" smtClean="0">
                <a:ln>
                  <a:noFill/>
                </a:ln>
                <a:solidFill>
                  <a:srgbClr val="02609E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  <a:hlinkClick r:id="rId3"/>
              </a:rPr>
              <a:t>DATENPORTAL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000" b="0" i="0" u="none" strike="noStrike" cap="none" normalizeH="0" baseline="0" dirty="0" smtClean="0">
                <a:ln>
                  <a:noFill/>
                </a:ln>
                <a:solidFill>
                  <a:srgbClr val="3B3B3B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www.europeandataportal.eu</a:t>
            </a:r>
          </a:p>
        </p:txBody>
      </p:sp>
      <p:pic>
        <p:nvPicPr>
          <p:cNvPr id="8" name="Picture 8" descr="European Commission 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562" y="3308037"/>
            <a:ext cx="577792" cy="577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feld 8"/>
          <p:cNvSpPr txBox="1"/>
          <p:nvPr/>
        </p:nvSpPr>
        <p:spPr>
          <a:xfrm>
            <a:off x="8189129" y="4310956"/>
            <a:ext cx="32803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/>
              <a:t>Geobasisdaten und Kartendienste</a:t>
            </a:r>
          </a:p>
          <a:p>
            <a:r>
              <a:rPr lang="de-DE" dirty="0" smtClean="0"/>
              <a:t>GDI-DE, INSPIRE Österreich, geo.admin.ch, Länder-</a:t>
            </a:r>
            <a:r>
              <a:rPr lang="de-DE" dirty="0" err="1" smtClean="0"/>
              <a:t>GDI‘s</a:t>
            </a:r>
            <a:r>
              <a:rPr lang="de-DE" dirty="0" smtClean="0"/>
              <a:t>, …</a:t>
            </a:r>
          </a:p>
        </p:txBody>
      </p:sp>
      <p:pic>
        <p:nvPicPr>
          <p:cNvPr id="10" name="Grafik 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2" t="2943" r="2316" b="5281"/>
          <a:stretch/>
        </p:blipFill>
        <p:spPr>
          <a:xfrm>
            <a:off x="4826178" y="1954695"/>
            <a:ext cx="2901043" cy="22042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2" r="1144" b="2790"/>
          <a:stretch/>
        </p:blipFill>
        <p:spPr>
          <a:xfrm>
            <a:off x="8290171" y="2009422"/>
            <a:ext cx="2784790" cy="215714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84180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Textfeld 5"/>
          <p:cNvSpPr txBox="1"/>
          <p:nvPr/>
        </p:nvSpPr>
        <p:spPr>
          <a:xfrm>
            <a:off x="396016" y="5641304"/>
            <a:ext cx="4025590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/>
              <a:t>Statistikdaten</a:t>
            </a:r>
          </a:p>
          <a:p>
            <a:r>
              <a:rPr lang="de-DE" dirty="0" smtClean="0"/>
              <a:t>z.B. GENESIS-ONLINE Datenbank</a:t>
            </a:r>
          </a:p>
          <a:p>
            <a:r>
              <a:rPr lang="de-DE" sz="1100" dirty="0"/>
              <a:t>https://www-genesis.destatis.de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1190061" y="2199889"/>
            <a:ext cx="2117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/>
              <a:t>Umweltdaten</a:t>
            </a:r>
            <a:endParaRPr lang="de-DE" b="1" dirty="0"/>
          </a:p>
        </p:txBody>
      </p:sp>
      <p:sp>
        <p:nvSpPr>
          <p:cNvPr id="10" name="Textfeld 9"/>
          <p:cNvSpPr txBox="1"/>
          <p:nvPr/>
        </p:nvSpPr>
        <p:spPr>
          <a:xfrm>
            <a:off x="7400809" y="5529995"/>
            <a:ext cx="196012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err="1" smtClean="0"/>
              <a:t>Citizen</a:t>
            </a:r>
            <a:r>
              <a:rPr lang="de-DE" b="1" dirty="0" smtClean="0"/>
              <a:t> Science</a:t>
            </a:r>
          </a:p>
          <a:p>
            <a:r>
              <a:rPr lang="de-DE" dirty="0" err="1"/>
              <a:t>openair.cologne</a:t>
            </a:r>
            <a:endParaRPr lang="de-DE" dirty="0"/>
          </a:p>
          <a:p>
            <a:endParaRPr lang="de-DE" b="1" dirty="0" smtClean="0"/>
          </a:p>
          <a:p>
            <a:endParaRPr lang="de-DE" b="1" dirty="0" smtClean="0"/>
          </a:p>
          <a:p>
            <a:endParaRPr lang="de-DE" b="1" dirty="0" smtClean="0"/>
          </a:p>
        </p:txBody>
      </p:sp>
      <p:sp>
        <p:nvSpPr>
          <p:cNvPr id="13" name="Textfeld 12"/>
          <p:cNvSpPr txBox="1"/>
          <p:nvPr/>
        </p:nvSpPr>
        <p:spPr>
          <a:xfrm>
            <a:off x="8441368" y="1344756"/>
            <a:ext cx="20771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/>
              <a:t>Mobilitätsdaten</a:t>
            </a:r>
          </a:p>
          <a:p>
            <a:r>
              <a:rPr lang="de-DE" sz="1600" dirty="0" smtClean="0"/>
              <a:t>www.mcloud.de</a:t>
            </a:r>
          </a:p>
          <a:p>
            <a:endParaRPr lang="de-DE" b="1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84" b="3896"/>
          <a:stretch/>
        </p:blipFill>
        <p:spPr>
          <a:xfrm>
            <a:off x="5524317" y="548368"/>
            <a:ext cx="2856556" cy="2224781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" name="Grafik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5599" y="3889697"/>
            <a:ext cx="2845210" cy="22761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4"/>
          <a:srcRect l="1" r="1321" b="3977"/>
          <a:stretch/>
        </p:blipFill>
        <p:spPr>
          <a:xfrm>
            <a:off x="1266711" y="479258"/>
            <a:ext cx="2718450" cy="165329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Rechteck 8"/>
          <p:cNvSpPr/>
          <p:nvPr/>
        </p:nvSpPr>
        <p:spPr>
          <a:xfrm>
            <a:off x="1190061" y="2569221"/>
            <a:ext cx="37401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400" dirty="0"/>
              <a:t>http://www.umweltbundesamt.at/opendata/</a:t>
            </a:r>
          </a:p>
        </p:txBody>
      </p:sp>
      <p:pic>
        <p:nvPicPr>
          <p:cNvPr id="11" name="Grafik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4783" y="3407357"/>
            <a:ext cx="3396219" cy="212263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Textfeld 11"/>
          <p:cNvSpPr txBox="1"/>
          <p:nvPr/>
        </p:nvSpPr>
        <p:spPr>
          <a:xfrm>
            <a:off x="8923689" y="4420048"/>
            <a:ext cx="27883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Unternehmensdaten</a:t>
            </a:r>
            <a:endParaRPr lang="de-DE" dirty="0"/>
          </a:p>
          <a:p>
            <a:r>
              <a:rPr lang="de-DE" dirty="0"/>
              <a:t>data.deutschebahn.com</a:t>
            </a:r>
          </a:p>
          <a:p>
            <a:endParaRPr lang="de-DE" dirty="0"/>
          </a:p>
        </p:txBody>
      </p:sp>
      <p:pic>
        <p:nvPicPr>
          <p:cNvPr id="14" name="Grafik 13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1567"/>
          <a:stretch/>
        </p:blipFill>
        <p:spPr>
          <a:xfrm>
            <a:off x="8923689" y="2204707"/>
            <a:ext cx="2664532" cy="20982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30666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-85060" y="359062"/>
            <a:ext cx="10515600" cy="1168400"/>
          </a:xfrm>
        </p:spPr>
        <p:txBody>
          <a:bodyPr/>
          <a:lstStyle/>
          <a:p>
            <a:r>
              <a:rPr lang="de-DE" dirty="0" smtClean="0"/>
              <a:t>Kategorisierung nach Verwaltungsebenen, Maßstab, Reichweite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Textfeld 6"/>
          <p:cNvSpPr txBox="1"/>
          <p:nvPr/>
        </p:nvSpPr>
        <p:spPr>
          <a:xfrm>
            <a:off x="4657060" y="5518331"/>
            <a:ext cx="2604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/>
          </a:p>
        </p:txBody>
      </p:sp>
      <p:graphicFrame>
        <p:nvGraphicFramePr>
          <p:cNvPr id="18" name="Tabel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227271"/>
              </p:ext>
            </p:extLst>
          </p:nvPr>
        </p:nvGraphicFramePr>
        <p:xfrm>
          <a:off x="506588" y="1871559"/>
          <a:ext cx="3710762" cy="45045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076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038721">
                <a:tc>
                  <a:txBody>
                    <a:bodyPr/>
                    <a:lstStyle/>
                    <a:p>
                      <a:r>
                        <a:rPr lang="de-DE" sz="2800" b="1" dirty="0" smtClean="0">
                          <a:solidFill>
                            <a:schemeClr val="tx1"/>
                          </a:solidFill>
                        </a:rPr>
                        <a:t>international</a:t>
                      </a:r>
                    </a:p>
                    <a:p>
                      <a:r>
                        <a:rPr lang="de-DE" sz="1600" b="0" dirty="0" smtClean="0">
                          <a:solidFill>
                            <a:schemeClr val="tx1"/>
                          </a:solidFill>
                        </a:rPr>
                        <a:t>EU-Verwaltung,</a:t>
                      </a:r>
                      <a:r>
                        <a:rPr lang="de-DE" sz="1600" b="0" baseline="0" dirty="0" smtClean="0">
                          <a:solidFill>
                            <a:schemeClr val="tx1"/>
                          </a:solidFill>
                        </a:rPr>
                        <a:t> internationale und länderübergreifende Zusammenarbeit</a:t>
                      </a:r>
                      <a:endParaRPr lang="de-DE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038721">
                <a:tc>
                  <a:txBody>
                    <a:bodyPr/>
                    <a:lstStyle/>
                    <a:p>
                      <a:r>
                        <a:rPr lang="de-DE" sz="2800" b="1" dirty="0" smtClean="0">
                          <a:solidFill>
                            <a:schemeClr val="tx1"/>
                          </a:solidFill>
                        </a:rPr>
                        <a:t>national</a:t>
                      </a:r>
                    </a:p>
                    <a:p>
                      <a:r>
                        <a:rPr lang="de-DE" sz="1800" b="0" dirty="0" smtClean="0">
                          <a:solidFill>
                            <a:schemeClr val="tx1"/>
                          </a:solidFill>
                        </a:rPr>
                        <a:t>nationale Regierung</a:t>
                      </a:r>
                      <a:r>
                        <a:rPr lang="de-DE" sz="1800" b="0" baseline="0" dirty="0" smtClean="0">
                          <a:solidFill>
                            <a:schemeClr val="tx1"/>
                          </a:solidFill>
                        </a:rPr>
                        <a:t> u.</a:t>
                      </a:r>
                      <a:r>
                        <a:rPr lang="de-DE" sz="1800" b="0" dirty="0" smtClean="0">
                          <a:solidFill>
                            <a:schemeClr val="tx1"/>
                          </a:solidFill>
                        </a:rPr>
                        <a:t> Verwaltung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085960">
                <a:tc>
                  <a:txBody>
                    <a:bodyPr/>
                    <a:lstStyle/>
                    <a:p>
                      <a:r>
                        <a:rPr lang="de-DE" sz="2800" b="1" dirty="0" smtClean="0">
                          <a:solidFill>
                            <a:schemeClr val="tx1"/>
                          </a:solidFill>
                        </a:rPr>
                        <a:t>regional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dirty="0" smtClean="0"/>
                        <a:t>Bundesländer, Kantone</a:t>
                      </a:r>
                      <a:r>
                        <a:rPr lang="de-DE" sz="1800" b="1" dirty="0" smtClean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de-DE" sz="1800" b="1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de-DE" sz="1800" b="0" baseline="0" dirty="0" smtClean="0">
                          <a:solidFill>
                            <a:schemeClr val="tx1"/>
                          </a:solidFill>
                        </a:rPr>
                        <a:t>Regionalverbände</a:t>
                      </a:r>
                      <a:endParaRPr lang="de-DE" sz="1800" b="0" dirty="0" smtClean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291411">
                <a:tc>
                  <a:txBody>
                    <a:bodyPr/>
                    <a:lstStyle/>
                    <a:p>
                      <a:r>
                        <a:rPr lang="de-DE" sz="2800" b="1" dirty="0" smtClean="0">
                          <a:solidFill>
                            <a:schemeClr val="tx1"/>
                          </a:solidFill>
                        </a:rPr>
                        <a:t>kommunal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smtClean="0"/>
                        <a:t>Bezirke, Städte, Gemeinden, Landkreise, Bürgerportale</a:t>
                      </a:r>
                    </a:p>
                    <a:p>
                      <a:endParaRPr lang="de-DE" sz="1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0" name="Textfeld 19"/>
          <p:cNvSpPr txBox="1"/>
          <p:nvPr/>
        </p:nvSpPr>
        <p:spPr>
          <a:xfrm>
            <a:off x="4217350" y="1719603"/>
            <a:ext cx="1524231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700" dirty="0" smtClean="0">
                <a:latin typeface="Arial Narrow" panose="020B0606020202030204" pitchFamily="34" charset="0"/>
              </a:rPr>
              <a:t>}</a:t>
            </a:r>
            <a:endParaRPr lang="de-DE" sz="28700" dirty="0">
              <a:latin typeface="Arial Narrow" panose="020B0606020202030204" pitchFamily="34" charset="0"/>
            </a:endParaRPr>
          </a:p>
        </p:txBody>
      </p:sp>
      <p:sp>
        <p:nvSpPr>
          <p:cNvPr id="21" name="Textfeld 20"/>
          <p:cNvSpPr txBox="1"/>
          <p:nvPr/>
        </p:nvSpPr>
        <p:spPr>
          <a:xfrm>
            <a:off x="5493043" y="1777990"/>
            <a:ext cx="507572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 dirty="0" smtClean="0"/>
              <a:t>Hierarchische Umwelt-, Statistik- und Vermessungsbehörden, Geoportale und Infrastrukturen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 dirty="0" smtClean="0"/>
              <a:t>Unternehmen, Bürgerinitiativen, Forschungsprojekte, Verbände und Kooperationen unterschiedlicher Reichweite und </a:t>
            </a:r>
            <a:r>
              <a:rPr lang="de-DE" sz="2400" dirty="0"/>
              <a:t>G</a:t>
            </a:r>
            <a:r>
              <a:rPr lang="de-DE" sz="2400" dirty="0" smtClean="0"/>
              <a:t>röße</a:t>
            </a: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3671714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-350874" y="359062"/>
            <a:ext cx="10781414" cy="1168400"/>
          </a:xfrm>
        </p:spPr>
        <p:txBody>
          <a:bodyPr/>
          <a:lstStyle/>
          <a:p>
            <a:r>
              <a:rPr lang="de-DE" dirty="0" smtClean="0"/>
              <a:t>Wie können die Daten gefunden werden?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Textfeld 4"/>
          <p:cNvSpPr txBox="1"/>
          <p:nvPr/>
        </p:nvSpPr>
        <p:spPr>
          <a:xfrm>
            <a:off x="191387" y="1892595"/>
            <a:ext cx="4348716" cy="3785652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de-DE" sz="2400" dirty="0" smtClean="0"/>
              <a:t>Suchmaschinen</a:t>
            </a:r>
          </a:p>
          <a:p>
            <a:endParaRPr lang="de-DE" sz="2400" dirty="0"/>
          </a:p>
          <a:p>
            <a:endParaRPr lang="de-DE" sz="2400" dirty="0" smtClean="0"/>
          </a:p>
          <a:p>
            <a:r>
              <a:rPr lang="de-DE" sz="2400" dirty="0" smtClean="0"/>
              <a:t>Nationale und internationale Datenkataloge</a:t>
            </a:r>
          </a:p>
          <a:p>
            <a:endParaRPr lang="de-DE" sz="2400" b="1" dirty="0" smtClean="0">
              <a:solidFill>
                <a:srgbClr val="C00000"/>
              </a:solidFill>
            </a:endParaRPr>
          </a:p>
          <a:p>
            <a:endParaRPr lang="de-DE" sz="2400" b="1" dirty="0">
              <a:solidFill>
                <a:srgbClr val="C00000"/>
              </a:solidFill>
            </a:endParaRPr>
          </a:p>
          <a:p>
            <a:endParaRPr lang="de-DE" sz="2400" b="1" dirty="0">
              <a:solidFill>
                <a:srgbClr val="C00000"/>
              </a:solidFill>
            </a:endParaRPr>
          </a:p>
          <a:p>
            <a:r>
              <a:rPr lang="de-DE" sz="2400" dirty="0" smtClean="0"/>
              <a:t>Übersichten, Listen, </a:t>
            </a:r>
          </a:p>
          <a:p>
            <a:r>
              <a:rPr lang="de-DE" sz="2400" dirty="0" smtClean="0"/>
              <a:t>Open-Data-Landkarten</a:t>
            </a:r>
          </a:p>
        </p:txBody>
      </p:sp>
      <p:sp>
        <p:nvSpPr>
          <p:cNvPr id="6" name="Textfeld 5"/>
          <p:cNvSpPr txBox="1"/>
          <p:nvPr/>
        </p:nvSpPr>
        <p:spPr>
          <a:xfrm>
            <a:off x="4749535" y="1892595"/>
            <a:ext cx="688248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>
                <a:solidFill>
                  <a:srgbClr val="C00000"/>
                </a:solidFill>
              </a:rPr>
              <a:t>i</a:t>
            </a:r>
            <a:r>
              <a:rPr lang="de-DE" sz="2400" b="1" dirty="0" smtClean="0">
                <a:solidFill>
                  <a:srgbClr val="C00000"/>
                </a:solidFill>
              </a:rPr>
              <a:t>.d.R. für Dokumente und Webseiten ausgelegt</a:t>
            </a:r>
          </a:p>
          <a:p>
            <a:endParaRPr lang="de-DE" sz="2400" b="1" dirty="0">
              <a:solidFill>
                <a:srgbClr val="C00000"/>
              </a:solidFill>
            </a:endParaRPr>
          </a:p>
          <a:p>
            <a:endParaRPr lang="de-DE" sz="2400" b="1" dirty="0" smtClean="0">
              <a:solidFill>
                <a:srgbClr val="C00000"/>
              </a:solidFill>
            </a:endParaRPr>
          </a:p>
          <a:p>
            <a:r>
              <a:rPr lang="de-DE" sz="2400" b="1" dirty="0">
                <a:solidFill>
                  <a:srgbClr val="C00000"/>
                </a:solidFill>
              </a:rPr>
              <a:t>m</a:t>
            </a:r>
            <a:r>
              <a:rPr lang="de-DE" sz="2400" b="1" dirty="0" smtClean="0">
                <a:solidFill>
                  <a:srgbClr val="C00000"/>
                </a:solidFill>
              </a:rPr>
              <a:t>üssen dem Nutzer </a:t>
            </a:r>
            <a:r>
              <a:rPr lang="de-DE" sz="2400" b="1" dirty="0">
                <a:solidFill>
                  <a:srgbClr val="C00000"/>
                </a:solidFill>
              </a:rPr>
              <a:t>b</a:t>
            </a:r>
            <a:r>
              <a:rPr lang="de-DE" sz="2400" b="1" dirty="0" smtClean="0">
                <a:solidFill>
                  <a:srgbClr val="C00000"/>
                </a:solidFill>
              </a:rPr>
              <a:t>ekannt sein</a:t>
            </a:r>
          </a:p>
          <a:p>
            <a:r>
              <a:rPr lang="de-DE" sz="2400" b="1" dirty="0">
                <a:solidFill>
                  <a:srgbClr val="C00000"/>
                </a:solidFill>
              </a:rPr>
              <a:t>u</a:t>
            </a:r>
            <a:r>
              <a:rPr lang="de-DE" sz="2400" b="1" dirty="0" smtClean="0">
                <a:solidFill>
                  <a:srgbClr val="C00000"/>
                </a:solidFill>
              </a:rPr>
              <a:t>mfangreich</a:t>
            </a:r>
            <a:r>
              <a:rPr lang="de-DE" sz="2400" b="1" dirty="0">
                <a:solidFill>
                  <a:srgbClr val="C00000"/>
                </a:solidFill>
              </a:rPr>
              <a:t>, aber nicht </a:t>
            </a:r>
            <a:r>
              <a:rPr lang="de-DE" sz="2400" b="1" dirty="0" smtClean="0">
                <a:solidFill>
                  <a:srgbClr val="C00000"/>
                </a:solidFill>
              </a:rPr>
              <a:t>allumfassend, thematisch beschränkt</a:t>
            </a:r>
          </a:p>
          <a:p>
            <a:endParaRPr lang="de-DE" sz="2400" b="1" dirty="0">
              <a:solidFill>
                <a:srgbClr val="C00000"/>
              </a:solidFill>
            </a:endParaRPr>
          </a:p>
          <a:p>
            <a:endParaRPr lang="de-DE" sz="2400" b="1" dirty="0" smtClean="0">
              <a:solidFill>
                <a:srgbClr val="C00000"/>
              </a:solidFill>
            </a:endParaRPr>
          </a:p>
          <a:p>
            <a:r>
              <a:rPr lang="de-DE" sz="2400" b="1" dirty="0" smtClean="0">
                <a:solidFill>
                  <a:srgbClr val="C00000"/>
                </a:solidFill>
              </a:rPr>
              <a:t>bisher unvollständig, wenig systematisch wenige Inhaltsangaben und Suchfunktionen</a:t>
            </a:r>
            <a:endParaRPr lang="de-DE" sz="24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610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Ein Portal der Open Data Portale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481" y="2233258"/>
            <a:ext cx="3530600" cy="3738562"/>
          </a:xfrm>
        </p:spPr>
      </p:pic>
      <p:pic>
        <p:nvPicPr>
          <p:cNvPr id="6" name="Inhaltsplatzhalter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6806" y="2240059"/>
            <a:ext cx="3522370" cy="3738191"/>
          </a:xfrm>
          <a:prstGeom prst="rect">
            <a:avLst/>
          </a:prstGeom>
        </p:spPr>
      </p:pic>
      <p:sp>
        <p:nvSpPr>
          <p:cNvPr id="7" name="Textfeld 6"/>
          <p:cNvSpPr txBox="1"/>
          <p:nvPr/>
        </p:nvSpPr>
        <p:spPr>
          <a:xfrm>
            <a:off x="7842901" y="2240060"/>
            <a:ext cx="434909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smtClean="0">
                <a:latin typeface="Roboto Black" panose="020B0604020202020204" charset="0"/>
                <a:ea typeface="Roboto Black" panose="020B0604020202020204" charset="0"/>
              </a:rPr>
              <a:t>http://portal.opengeoedu.de</a:t>
            </a:r>
          </a:p>
          <a:p>
            <a:r>
              <a:rPr lang="de-DE" sz="2400" dirty="0" smtClean="0"/>
              <a:t>250+ Datenportale </a:t>
            </a:r>
          </a:p>
          <a:p>
            <a:r>
              <a:rPr lang="de-DE" sz="2400" dirty="0" smtClean="0"/>
              <a:t>aus D-A-CH-LI</a:t>
            </a:r>
          </a:p>
          <a:p>
            <a:endParaRPr lang="de-DE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 smtClean="0"/>
              <a:t>Karte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 smtClean="0"/>
              <a:t>Tabelle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 smtClean="0"/>
              <a:t>Metadaten-Downloads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 smtClean="0"/>
              <a:t>Statistik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 smtClean="0"/>
              <a:t>Editierfunktion</a:t>
            </a: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2023892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">
  <a:themeElements>
    <a:clrScheme name="OpenGeoEdu">
      <a:dk1>
        <a:sysClr val="windowText" lastClr="000000"/>
      </a:dk1>
      <a:lt1>
        <a:sysClr val="window" lastClr="FFFFFF"/>
      </a:lt1>
      <a:dk2>
        <a:srgbClr val="005074"/>
      </a:dk2>
      <a:lt2>
        <a:srgbClr val="E7E6E6"/>
      </a:lt2>
      <a:accent1>
        <a:srgbClr val="009DE0"/>
      </a:accent1>
      <a:accent2>
        <a:srgbClr val="009DE0"/>
      </a:accent2>
      <a:accent3>
        <a:srgbClr val="009DE0"/>
      </a:accent3>
      <a:accent4>
        <a:srgbClr val="A1BF35"/>
      </a:accent4>
      <a:accent5>
        <a:srgbClr val="A1BF35"/>
      </a:accent5>
      <a:accent6>
        <a:srgbClr val="A1BF35"/>
      </a:accent6>
      <a:hlink>
        <a:srgbClr val="009DE0"/>
      </a:hlink>
      <a:folHlink>
        <a:srgbClr val="A1BF35"/>
      </a:folHlink>
    </a:clrScheme>
    <a:fontScheme name="OpenGeoEdu">
      <a:majorFont>
        <a:latin typeface="Open Sans"/>
        <a:ea typeface=""/>
        <a:cs typeface=""/>
      </a:majorFont>
      <a:minorFont>
        <a:latin typeface="Roboto"/>
        <a:ea typeface=""/>
        <a:cs typeface=""/>
      </a:minorFont>
    </a:fontScheme>
    <a:fmtScheme name="Subtile Körper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penGeoEdu_Vorlage_PPT_16_9" id="{93E62EAD-048C-4502-B3F1-82A0DDEA3F2D}" vid="{54EA7E33-E37E-4E98-932D-74FC23417551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OpenGeoEdu_Vorlage_PPT_16_9</Template>
  <TotalTime>0</TotalTime>
  <Words>625</Words>
  <Application>Microsoft Office PowerPoint</Application>
  <PresentationFormat>Breitbild</PresentationFormat>
  <Paragraphs>226</Paragraphs>
  <Slides>24</Slides>
  <Notes>11</Notes>
  <HiddenSlides>4</HiddenSlides>
  <MMClips>0</MMClips>
  <ScaleCrop>false</ScaleCrop>
  <HeadingPairs>
    <vt:vector size="6" baseType="variant">
      <vt:variant>
        <vt:lpstr>Verwendete Schriftarten</vt:lpstr>
      </vt:variant>
      <vt:variant>
        <vt:i4>16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24</vt:i4>
      </vt:variant>
    </vt:vector>
  </HeadingPairs>
  <TitlesOfParts>
    <vt:vector size="41" baseType="lpstr">
      <vt:lpstr>Arial Narrow</vt:lpstr>
      <vt:lpstr>Open Sans ExtraBold</vt:lpstr>
      <vt:lpstr>Roboto Light</vt:lpstr>
      <vt:lpstr>Open Sans</vt:lpstr>
      <vt:lpstr>Wingdings</vt:lpstr>
      <vt:lpstr>Open Sans</vt:lpstr>
      <vt:lpstr>Roboto Medium</vt:lpstr>
      <vt:lpstr>Open Sans SemiBold</vt:lpstr>
      <vt:lpstr>SimSun</vt:lpstr>
      <vt:lpstr>Calibri</vt:lpstr>
      <vt:lpstr>Open Sans Light</vt:lpstr>
      <vt:lpstr>Roboto Thin</vt:lpstr>
      <vt:lpstr>Roboto</vt:lpstr>
      <vt:lpstr>Arial</vt:lpstr>
      <vt:lpstr>Times New Roman</vt:lpstr>
      <vt:lpstr>Roboto Black</vt:lpstr>
      <vt:lpstr>Office</vt:lpstr>
      <vt:lpstr>  Offene Geodaten – mehr Transparenz durch ein Portal der Open Data Portale </vt:lpstr>
      <vt:lpstr>OpenGeoEdu Offene Daten für Lehre und Forschung in raumbezogenen Studiengängen  https://www.opengeoedu.de</vt:lpstr>
      <vt:lpstr>Offene Daten: erste Schritte und Überlegungen</vt:lpstr>
      <vt:lpstr>PowerPoint-Präsentation</vt:lpstr>
      <vt:lpstr>Kategorien von Daten und Datenanbietern</vt:lpstr>
      <vt:lpstr>PowerPoint-Präsentation</vt:lpstr>
      <vt:lpstr>Kategorisierung nach Verwaltungsebenen, Maßstab, Reichweite</vt:lpstr>
      <vt:lpstr>Wie können die Daten gefunden werden?</vt:lpstr>
      <vt:lpstr>Ein Portal der Open Data Portale</vt:lpstr>
      <vt:lpstr>Software-Architektur</vt:lpstr>
      <vt:lpstr>Softwarekomponenten</vt:lpstr>
      <vt:lpstr>Responsives Layout</vt:lpstr>
      <vt:lpstr>Portal-Kategorien</vt:lpstr>
      <vt:lpstr>Portal-Statistik</vt:lpstr>
      <vt:lpstr>Such- und Filterfunktionen</vt:lpstr>
      <vt:lpstr>Such- und Filterfunktionen</vt:lpstr>
      <vt:lpstr>Editierfunktion</vt:lpstr>
      <vt:lpstr>Einschränkungen / Weitere Arbeiten</vt:lpstr>
      <vt:lpstr>Fazit</vt:lpstr>
      <vt:lpstr>OpenGeoEdu</vt:lpstr>
      <vt:lpstr>PowerPoint-Präsentation</vt:lpstr>
      <vt:lpstr>PowerPoint-Präsentation</vt:lpstr>
      <vt:lpstr>Open Sans – für Titel</vt:lpstr>
      <vt:lpstr>Roboto – für Text</vt:lpstr>
    </vt:vector>
  </TitlesOfParts>
  <Company>ITMZ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Matthias Markus Hinz</dc:creator>
  <cp:lastModifiedBy>Matthias Markus Hinz</cp:lastModifiedBy>
  <cp:revision>74</cp:revision>
  <cp:lastPrinted>2018-04-09T08:13:34Z</cp:lastPrinted>
  <dcterms:created xsi:type="dcterms:W3CDTF">2018-04-03T08:14:26Z</dcterms:created>
  <dcterms:modified xsi:type="dcterms:W3CDTF">2018-04-09T08:20:51Z</dcterms:modified>
</cp:coreProperties>
</file>